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141169142" r:id="rId2"/>
    <p:sldId id="141169144" r:id="rId3"/>
    <p:sldId id="326" r:id="rId4"/>
    <p:sldId id="141169090" r:id="rId5"/>
    <p:sldId id="141169091" r:id="rId6"/>
    <p:sldId id="141169092" r:id="rId7"/>
    <p:sldId id="141168610" r:id="rId8"/>
    <p:sldId id="141168611" r:id="rId9"/>
    <p:sldId id="141169095" r:id="rId10"/>
    <p:sldId id="141168612" r:id="rId11"/>
    <p:sldId id="141168614" r:id="rId12"/>
    <p:sldId id="141168615" r:id="rId13"/>
    <p:sldId id="141168613" r:id="rId14"/>
    <p:sldId id="141168616" r:id="rId15"/>
    <p:sldId id="141168617" r:id="rId16"/>
    <p:sldId id="141168618" r:id="rId17"/>
    <p:sldId id="141168619" r:id="rId18"/>
    <p:sldId id="141168620" r:id="rId19"/>
    <p:sldId id="141168621" r:id="rId20"/>
    <p:sldId id="141168622" r:id="rId21"/>
    <p:sldId id="141168304" r:id="rId22"/>
    <p:sldId id="141168629" r:id="rId23"/>
    <p:sldId id="141168994" r:id="rId24"/>
    <p:sldId id="325" r:id="rId25"/>
    <p:sldId id="141169096" r:id="rId26"/>
    <p:sldId id="141168626" r:id="rId27"/>
    <p:sldId id="141168642" r:id="rId28"/>
    <p:sldId id="141169116" r:id="rId29"/>
    <p:sldId id="141169118" r:id="rId30"/>
    <p:sldId id="141169125" r:id="rId31"/>
    <p:sldId id="141169126" r:id="rId32"/>
    <p:sldId id="141168628" r:id="rId33"/>
    <p:sldId id="141169115" r:id="rId34"/>
    <p:sldId id="141169133" r:id="rId35"/>
    <p:sldId id="141169134" r:id="rId36"/>
    <p:sldId id="141169135" r:id="rId37"/>
    <p:sldId id="141168634" r:id="rId38"/>
    <p:sldId id="141169128" r:id="rId39"/>
    <p:sldId id="141168630" r:id="rId40"/>
    <p:sldId id="141168631" r:id="rId41"/>
    <p:sldId id="141169129" r:id="rId42"/>
    <p:sldId id="141169127" r:id="rId43"/>
    <p:sldId id="141168635" r:id="rId44"/>
    <p:sldId id="141168640" r:id="rId45"/>
    <p:sldId id="141169145" r:id="rId46"/>
    <p:sldId id="141168992" r:id="rId47"/>
    <p:sldId id="141169136" r:id="rId48"/>
    <p:sldId id="141169137" r:id="rId49"/>
    <p:sldId id="141169138" r:id="rId50"/>
    <p:sldId id="141169139" r:id="rId51"/>
    <p:sldId id="342" r:id="rId52"/>
    <p:sldId id="14116914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7645"/>
  </p:normalViewPr>
  <p:slideViewPr>
    <p:cSldViewPr snapToGrid="0" snapToObjects="1">
      <p:cViewPr>
        <p:scale>
          <a:sx n="78" d="100"/>
          <a:sy n="78" d="100"/>
        </p:scale>
        <p:origin x="1464" y="10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72" d="100"/>
          <a:sy n="72" d="100"/>
        </p:scale>
        <p:origin x="359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1C2E57-311D-AE4A-986C-0DA0E56F5B41}" type="datetimeFigureOut">
              <a:rPr lang="en-US" smtClean="0"/>
              <a:t>9/9/20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C43FE9-994F-084C-B06F-CEF5CAF2278E}" type="slidenum">
              <a:rPr lang="en-US" smtClean="0"/>
              <a:t>‹#›</a:t>
            </a:fld>
            <a:endParaRPr lang="en-US"/>
          </a:p>
        </p:txBody>
      </p:sp>
    </p:spTree>
    <p:extLst>
      <p:ext uri="{BB962C8B-B14F-4D97-AF65-F5344CB8AC3E}">
        <p14:creationId xmlns:p14="http://schemas.microsoft.com/office/powerpoint/2010/main" val="403804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dirty="0"/>
          </a:p>
        </p:txBody>
      </p:sp>
    </p:spTree>
    <p:extLst>
      <p:ext uri="{BB962C8B-B14F-4D97-AF65-F5344CB8AC3E}">
        <p14:creationId xmlns:p14="http://schemas.microsoft.com/office/powerpoint/2010/main" val="2298765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41</a:t>
            </a:fld>
            <a:endParaRPr lang="en-US" dirty="0"/>
          </a:p>
        </p:txBody>
      </p:sp>
    </p:spTree>
    <p:extLst>
      <p:ext uri="{BB962C8B-B14F-4D97-AF65-F5344CB8AC3E}">
        <p14:creationId xmlns:p14="http://schemas.microsoft.com/office/powerpoint/2010/main" val="3669760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C43FE9-994F-084C-B06F-CEF5CAF2278E}" type="slidenum">
              <a:rPr lang="en-US" smtClean="0"/>
              <a:t>48</a:t>
            </a:fld>
            <a:endParaRPr lang="en-US"/>
          </a:p>
        </p:txBody>
      </p:sp>
    </p:spTree>
    <p:extLst>
      <p:ext uri="{BB962C8B-B14F-4D97-AF65-F5344CB8AC3E}">
        <p14:creationId xmlns:p14="http://schemas.microsoft.com/office/powerpoint/2010/main" val="784860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C43FE9-994F-084C-B06F-CEF5CAF2278E}" type="slidenum">
              <a:rPr lang="en-US" smtClean="0"/>
              <a:t>49</a:t>
            </a:fld>
            <a:endParaRPr lang="en-US"/>
          </a:p>
        </p:txBody>
      </p:sp>
    </p:spTree>
    <p:extLst>
      <p:ext uri="{BB962C8B-B14F-4D97-AF65-F5344CB8AC3E}">
        <p14:creationId xmlns:p14="http://schemas.microsoft.com/office/powerpoint/2010/main" val="3961315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support to developers tools such as source code management </a:t>
            </a:r>
            <a:r>
              <a:rPr lang="en-US" dirty="0" err="1"/>
              <a:t>softwares</a:t>
            </a:r>
            <a:r>
              <a:rPr lang="en-US" dirty="0"/>
              <a:t> such as GITHUB, Built in Integration with Build Pipelines – Develop, Build, Test and Deploy apps. OS manages docker images of </a:t>
            </a:r>
            <a:r>
              <a:rPr lang="en-US" dirty="0" err="1"/>
              <a:t>uour</a:t>
            </a:r>
            <a:r>
              <a:rPr lang="en-US" dirty="0"/>
              <a:t> apps by providing built in registry, </a:t>
            </a:r>
            <a:r>
              <a:rPr lang="en-US" dirty="0" err="1"/>
              <a:t>Openshift</a:t>
            </a:r>
            <a:r>
              <a:rPr lang="en-US" dirty="0"/>
              <a:t> comes with Software defined network, out of the . API centric, Rich and integrate </a:t>
            </a:r>
            <a:r>
              <a:rPr lang="en-US" dirty="0" err="1"/>
              <a:t>openshift</a:t>
            </a:r>
            <a:r>
              <a:rPr lang="en-US" dirty="0"/>
              <a:t> with existing infra. Out of the box support for projects teams users to organize and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Tree>
    <p:extLst>
      <p:ext uri="{BB962C8B-B14F-4D97-AF65-F5344CB8AC3E}">
        <p14:creationId xmlns:p14="http://schemas.microsoft.com/office/powerpoint/2010/main" val="721931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dirty="0"/>
          </a:p>
        </p:txBody>
      </p:sp>
    </p:spTree>
    <p:extLst>
      <p:ext uri="{BB962C8B-B14F-4D97-AF65-F5344CB8AC3E}">
        <p14:creationId xmlns:p14="http://schemas.microsoft.com/office/powerpoint/2010/main" val="1697409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256339726e_13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256339726e_13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dirty="0">
                <a:solidFill>
                  <a:schemeClr val="dk1"/>
                </a:solidFill>
              </a:rPr>
              <a:t>Although possible to run every application on a single virtual machine, the operational overhead and resource cost of the multitude of extra VMs required generally invalidates the perceived benefits</a:t>
            </a:r>
            <a:endParaRPr dirty="0">
              <a:solidFill>
                <a:schemeClr val="dk1"/>
              </a:solidFill>
            </a:endParaRPr>
          </a:p>
          <a:p>
            <a:pPr marL="457200" lvl="0" indent="-317500" algn="l" rtl="0">
              <a:spcBef>
                <a:spcPts val="0"/>
              </a:spcBef>
              <a:spcAft>
                <a:spcPts val="0"/>
              </a:spcAft>
              <a:buClr>
                <a:schemeClr val="dk1"/>
              </a:buClr>
              <a:buSzPts val="1400"/>
              <a:buChar char="●"/>
            </a:pPr>
            <a:r>
              <a:rPr lang="en" dirty="0">
                <a:solidFill>
                  <a:schemeClr val="dk1"/>
                </a:solidFill>
              </a:rPr>
              <a:t>Virtual machines have the advantage of providing hypervisor-level isolation for the application. However that comes at the cost of running a complete operating system for each application which consumes more memory and </a:t>
            </a:r>
            <a:r>
              <a:rPr lang="en" dirty="0" err="1">
                <a:solidFill>
                  <a:schemeClr val="dk1"/>
                </a:solidFill>
              </a:rPr>
              <a:t>cpu</a:t>
            </a:r>
            <a:r>
              <a:rPr lang="en" dirty="0">
                <a:solidFill>
                  <a:schemeClr val="dk1"/>
                </a:solidFill>
              </a:rPr>
              <a:t>. Furthermore, VMs compute and memory capacity is pre-defined and do not provide any elasticity or bursting more when an application requires more memory or computing power.</a:t>
            </a:r>
            <a:endParaRPr dirty="0">
              <a:solidFill>
                <a:schemeClr val="dk1"/>
              </a:solidFill>
            </a:endParaRPr>
          </a:p>
          <a:p>
            <a:pPr marL="457200" lvl="0" indent="-317500" algn="l" rtl="0">
              <a:spcBef>
                <a:spcPts val="0"/>
              </a:spcBef>
              <a:spcAft>
                <a:spcPts val="0"/>
              </a:spcAft>
              <a:buClr>
                <a:schemeClr val="dk1"/>
              </a:buClr>
              <a:buSzPts val="1400"/>
              <a:buChar char="●"/>
            </a:pPr>
            <a:r>
              <a:rPr lang="en" dirty="0">
                <a:solidFill>
                  <a:schemeClr val="dk1"/>
                </a:solidFill>
              </a:rPr>
              <a:t>Containers provide isolation through taking advantage of kernel technologies like </a:t>
            </a:r>
            <a:r>
              <a:rPr lang="en" dirty="0" err="1">
                <a:solidFill>
                  <a:schemeClr val="dk1"/>
                </a:solidFill>
              </a:rPr>
              <a:t>cgroups</a:t>
            </a:r>
            <a:r>
              <a:rPr lang="en" dirty="0">
                <a:solidFill>
                  <a:schemeClr val="dk1"/>
                </a:solidFill>
              </a:rPr>
              <a:t>, kernel namespaces and </a:t>
            </a:r>
            <a:r>
              <a:rPr lang="en" dirty="0" err="1">
                <a:solidFill>
                  <a:schemeClr val="dk1"/>
                </a:solidFill>
              </a:rPr>
              <a:t>SELinux</a:t>
            </a:r>
            <a:r>
              <a:rPr lang="en" dirty="0">
                <a:solidFill>
                  <a:schemeClr val="dk1"/>
                </a:solidFill>
              </a:rPr>
              <a:t> which have been battle-tested and used for years at Google and US Department of Defense to provide application isolation</a:t>
            </a:r>
            <a:endParaRPr dirty="0">
              <a:solidFill>
                <a:schemeClr val="dk1"/>
              </a:solidFill>
            </a:endParaRPr>
          </a:p>
          <a:p>
            <a:pPr marL="457200" lvl="0" indent="-317500" algn="l" rtl="0">
              <a:spcBef>
                <a:spcPts val="0"/>
              </a:spcBef>
              <a:spcAft>
                <a:spcPts val="0"/>
              </a:spcAft>
              <a:buClr>
                <a:schemeClr val="dk1"/>
              </a:buClr>
              <a:buSzPts val="1400"/>
              <a:buChar char="●"/>
            </a:pPr>
            <a:r>
              <a:rPr lang="en" dirty="0">
                <a:solidFill>
                  <a:schemeClr val="dk1"/>
                </a:solidFill>
              </a:rPr>
              <a:t>Since containers use a shared kernel and container host, they reduce the amount of resources required for the container itself and are more lightweight than virtual machines. Therefore, containers provide an unmatched agility that is not feasible with virtual machines for example it only takes a few seconds to start a new container. Furthermore, containers support a more flexible model when it comes to compute and memory resources and allow resource burst modes so that applications can consume more resources when required within the defined boundaries.</a:t>
            </a: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35098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28</a:t>
            </a:fld>
            <a:endParaRPr lang="en-US" dirty="0"/>
          </a:p>
        </p:txBody>
      </p:sp>
    </p:spTree>
    <p:extLst>
      <p:ext uri="{BB962C8B-B14F-4D97-AF65-F5344CB8AC3E}">
        <p14:creationId xmlns:p14="http://schemas.microsoft.com/office/powerpoint/2010/main" val="61831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29</a:t>
            </a:fld>
            <a:endParaRPr lang="en-US" dirty="0"/>
          </a:p>
        </p:txBody>
      </p:sp>
    </p:spTree>
    <p:extLst>
      <p:ext uri="{BB962C8B-B14F-4D97-AF65-F5344CB8AC3E}">
        <p14:creationId xmlns:p14="http://schemas.microsoft.com/office/powerpoint/2010/main" val="360672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33</a:t>
            </a:fld>
            <a:endParaRPr lang="en-US" dirty="0"/>
          </a:p>
        </p:txBody>
      </p:sp>
    </p:spTree>
    <p:extLst>
      <p:ext uri="{BB962C8B-B14F-4D97-AF65-F5344CB8AC3E}">
        <p14:creationId xmlns:p14="http://schemas.microsoft.com/office/powerpoint/2010/main" val="3494281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34</a:t>
            </a:fld>
            <a:endParaRPr lang="en-US" dirty="0"/>
          </a:p>
        </p:txBody>
      </p:sp>
    </p:spTree>
    <p:extLst>
      <p:ext uri="{BB962C8B-B14F-4D97-AF65-F5344CB8AC3E}">
        <p14:creationId xmlns:p14="http://schemas.microsoft.com/office/powerpoint/2010/main" val="419094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36</a:t>
            </a:fld>
            <a:endParaRPr lang="en-US" dirty="0"/>
          </a:p>
        </p:txBody>
      </p:sp>
    </p:spTree>
    <p:extLst>
      <p:ext uri="{BB962C8B-B14F-4D97-AF65-F5344CB8AC3E}">
        <p14:creationId xmlns:p14="http://schemas.microsoft.com/office/powerpoint/2010/main" val="1406818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043AB-1390-8041-B1D7-A0A2BA63099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4696410-E13F-6149-80D7-9E9F0912E5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21E22DA-C3EE-6544-AC61-CA4AC13A3FA1}"/>
              </a:ext>
            </a:extLst>
          </p:cNvPr>
          <p:cNvSpPr>
            <a:spLocks noGrp="1"/>
          </p:cNvSpPr>
          <p:nvPr>
            <p:ph type="dt" sz="half" idx="10"/>
          </p:nvPr>
        </p:nvSpPr>
        <p:spPr/>
        <p:txBody>
          <a:bodyPr/>
          <a:lstStyle/>
          <a:p>
            <a:fld id="{44F85D6F-EB5C-B44E-A027-A83C1554D9F4}" type="datetimeFigureOut">
              <a:rPr lang="en-US" smtClean="0"/>
              <a:t>9/9/20</a:t>
            </a:fld>
            <a:endParaRPr lang="en-US"/>
          </a:p>
        </p:txBody>
      </p:sp>
      <p:sp>
        <p:nvSpPr>
          <p:cNvPr id="5" name="Footer Placeholder 4">
            <a:extLst>
              <a:ext uri="{FF2B5EF4-FFF2-40B4-BE49-F238E27FC236}">
                <a16:creationId xmlns:a16="http://schemas.microsoft.com/office/drawing/2014/main" id="{899A01F8-7FA6-2844-9EB8-D3493EF1E1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979DDE-0542-6042-923D-A690E47BBE47}"/>
              </a:ext>
            </a:extLst>
          </p:cNvPr>
          <p:cNvSpPr>
            <a:spLocks noGrp="1"/>
          </p:cNvSpPr>
          <p:nvPr>
            <p:ph type="sldNum" sz="quarter" idx="12"/>
          </p:nvPr>
        </p:nvSpPr>
        <p:spPr/>
        <p:txBody>
          <a:bodyPr/>
          <a:lstStyle/>
          <a:p>
            <a:fld id="{2BDBC67D-5B76-3543-B21D-A0450332F852}" type="slidenum">
              <a:rPr lang="en-US" smtClean="0"/>
              <a:t>‹#›</a:t>
            </a:fld>
            <a:endParaRPr lang="en-US"/>
          </a:p>
        </p:txBody>
      </p:sp>
    </p:spTree>
    <p:extLst>
      <p:ext uri="{BB962C8B-B14F-4D97-AF65-F5344CB8AC3E}">
        <p14:creationId xmlns:p14="http://schemas.microsoft.com/office/powerpoint/2010/main" val="3968482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BDE9E-74C3-ED47-B49E-A867A91E54A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AD92D8C-EFA0-5545-945C-3DB64100243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C15450-6E45-524D-BDFF-43DBF4DF154A}"/>
              </a:ext>
            </a:extLst>
          </p:cNvPr>
          <p:cNvSpPr>
            <a:spLocks noGrp="1"/>
          </p:cNvSpPr>
          <p:nvPr>
            <p:ph type="dt" sz="half" idx="10"/>
          </p:nvPr>
        </p:nvSpPr>
        <p:spPr/>
        <p:txBody>
          <a:bodyPr/>
          <a:lstStyle/>
          <a:p>
            <a:fld id="{44F85D6F-EB5C-B44E-A027-A83C1554D9F4}" type="datetimeFigureOut">
              <a:rPr lang="en-US" smtClean="0"/>
              <a:t>9/9/20</a:t>
            </a:fld>
            <a:endParaRPr lang="en-US"/>
          </a:p>
        </p:txBody>
      </p:sp>
      <p:sp>
        <p:nvSpPr>
          <p:cNvPr id="5" name="Footer Placeholder 4">
            <a:extLst>
              <a:ext uri="{FF2B5EF4-FFF2-40B4-BE49-F238E27FC236}">
                <a16:creationId xmlns:a16="http://schemas.microsoft.com/office/drawing/2014/main" id="{7BF97FD6-57C6-2743-9C9C-111F25615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9348FA-5DB0-C04B-8034-ACE7364009A9}"/>
              </a:ext>
            </a:extLst>
          </p:cNvPr>
          <p:cNvSpPr>
            <a:spLocks noGrp="1"/>
          </p:cNvSpPr>
          <p:nvPr>
            <p:ph type="sldNum" sz="quarter" idx="12"/>
          </p:nvPr>
        </p:nvSpPr>
        <p:spPr/>
        <p:txBody>
          <a:bodyPr/>
          <a:lstStyle/>
          <a:p>
            <a:fld id="{2BDBC67D-5B76-3543-B21D-A0450332F852}" type="slidenum">
              <a:rPr lang="en-US" smtClean="0"/>
              <a:t>‹#›</a:t>
            </a:fld>
            <a:endParaRPr lang="en-US"/>
          </a:p>
        </p:txBody>
      </p:sp>
    </p:spTree>
    <p:extLst>
      <p:ext uri="{BB962C8B-B14F-4D97-AF65-F5344CB8AC3E}">
        <p14:creationId xmlns:p14="http://schemas.microsoft.com/office/powerpoint/2010/main" val="4078227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B13F76-0697-9147-B871-BDE01F5F741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4144C5B-580D-FD43-AF4A-2C57A4EFBDE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181FA53-6FC0-6646-833E-033F84FF2766}"/>
              </a:ext>
            </a:extLst>
          </p:cNvPr>
          <p:cNvSpPr>
            <a:spLocks noGrp="1"/>
          </p:cNvSpPr>
          <p:nvPr>
            <p:ph type="dt" sz="half" idx="10"/>
          </p:nvPr>
        </p:nvSpPr>
        <p:spPr/>
        <p:txBody>
          <a:bodyPr/>
          <a:lstStyle/>
          <a:p>
            <a:fld id="{44F85D6F-EB5C-B44E-A027-A83C1554D9F4}" type="datetimeFigureOut">
              <a:rPr lang="en-US" smtClean="0"/>
              <a:t>9/9/20</a:t>
            </a:fld>
            <a:endParaRPr lang="en-US"/>
          </a:p>
        </p:txBody>
      </p:sp>
      <p:sp>
        <p:nvSpPr>
          <p:cNvPr id="5" name="Footer Placeholder 4">
            <a:extLst>
              <a:ext uri="{FF2B5EF4-FFF2-40B4-BE49-F238E27FC236}">
                <a16:creationId xmlns:a16="http://schemas.microsoft.com/office/drawing/2014/main" id="{6A43F521-291E-8848-B1C1-DE835EC16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1CF359-44D2-FA45-977C-7AAF03C3F100}"/>
              </a:ext>
            </a:extLst>
          </p:cNvPr>
          <p:cNvSpPr>
            <a:spLocks noGrp="1"/>
          </p:cNvSpPr>
          <p:nvPr>
            <p:ph type="sldNum" sz="quarter" idx="12"/>
          </p:nvPr>
        </p:nvSpPr>
        <p:spPr/>
        <p:txBody>
          <a:bodyPr/>
          <a:lstStyle/>
          <a:p>
            <a:fld id="{2BDBC67D-5B76-3543-B21D-A0450332F852}" type="slidenum">
              <a:rPr lang="en-US" smtClean="0"/>
              <a:t>‹#›</a:t>
            </a:fld>
            <a:endParaRPr lang="en-US"/>
          </a:p>
        </p:txBody>
      </p:sp>
    </p:spTree>
    <p:extLst>
      <p:ext uri="{BB962C8B-B14F-4D97-AF65-F5344CB8AC3E}">
        <p14:creationId xmlns:p14="http://schemas.microsoft.com/office/powerpoint/2010/main" val="2765963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676"/>
            <a:ext cx="685061" cy="2716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796" y="6254497"/>
            <a:ext cx="2560320" cy="355191"/>
          </a:xfrm>
          <a:prstGeom prst="rect">
            <a:avLst/>
          </a:prstGeom>
        </p:spPr>
      </p:pic>
    </p:spTree>
    <p:extLst>
      <p:ext uri="{BB962C8B-B14F-4D97-AF65-F5344CB8AC3E}">
        <p14:creationId xmlns:p14="http://schemas.microsoft.com/office/powerpoint/2010/main" val="18794799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18304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10632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138"/>
        <p:cNvGrpSpPr/>
        <p:nvPr/>
      </p:nvGrpSpPr>
      <p:grpSpPr>
        <a:xfrm>
          <a:off x="0" y="0"/>
          <a:ext cx="0" cy="0"/>
          <a:chOff x="0" y="0"/>
          <a:chExt cx="0" cy="0"/>
        </a:xfrm>
      </p:grpSpPr>
      <p:sp>
        <p:nvSpPr>
          <p:cNvPr id="139" name="Google Shape;139;p32"/>
          <p:cNvSpPr txBox="1">
            <a:spLocks noGrp="1"/>
          </p:cNvSpPr>
          <p:nvPr>
            <p:ph type="sldNum" idx="12"/>
          </p:nvPr>
        </p:nvSpPr>
        <p:spPr>
          <a:xfrm>
            <a:off x="137771" y="6311925"/>
            <a:ext cx="4808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40" name="Google Shape;140;p32"/>
          <p:cNvSpPr txBox="1">
            <a:spLocks noGrp="1"/>
          </p:cNvSpPr>
          <p:nvPr>
            <p:ph type="body" idx="1"/>
          </p:nvPr>
        </p:nvSpPr>
        <p:spPr>
          <a:xfrm>
            <a:off x="1102267" y="1645033"/>
            <a:ext cx="9987600" cy="4386800"/>
          </a:xfrm>
          <a:prstGeom prst="rect">
            <a:avLst/>
          </a:prstGeom>
        </p:spPr>
        <p:txBody>
          <a:bodyPr spcFirstLastPara="1" wrap="square" lIns="91425" tIns="91425" rIns="91425" bIns="91425" anchor="t" anchorCtr="0"/>
          <a:lstStyle>
            <a:lvl1pPr marL="609585" lvl="0" indent="-389457" rtl="0">
              <a:spcBef>
                <a:spcPts val="800"/>
              </a:spcBef>
              <a:spcAft>
                <a:spcPts val="0"/>
              </a:spcAft>
              <a:buSzPts val="1000"/>
              <a:buFont typeface="Overpass"/>
              <a:buChar char="●"/>
              <a:defRPr>
                <a:latin typeface="Overpass"/>
                <a:ea typeface="Overpass"/>
                <a:cs typeface="Overpass"/>
                <a:sym typeface="Overpass"/>
              </a:defRPr>
            </a:lvl1pPr>
            <a:lvl2pPr marL="1219170" lvl="1" indent="-389457" rtl="0">
              <a:spcBef>
                <a:spcPts val="0"/>
              </a:spcBef>
              <a:spcAft>
                <a:spcPts val="0"/>
              </a:spcAft>
              <a:buSzPts val="1000"/>
              <a:buFont typeface="Overpass"/>
              <a:buChar char="○"/>
              <a:defRPr>
                <a:latin typeface="Overpass"/>
                <a:ea typeface="Overpass"/>
                <a:cs typeface="Overpass"/>
                <a:sym typeface="Overpass"/>
              </a:defRPr>
            </a:lvl2pPr>
            <a:lvl3pPr marL="1828754" lvl="2" indent="-389457" rtl="0">
              <a:spcBef>
                <a:spcPts val="0"/>
              </a:spcBef>
              <a:spcAft>
                <a:spcPts val="0"/>
              </a:spcAft>
              <a:buSzPts val="1000"/>
              <a:buFont typeface="Overpass"/>
              <a:buChar char="■"/>
              <a:defRPr>
                <a:latin typeface="Overpass"/>
                <a:ea typeface="Overpass"/>
                <a:cs typeface="Overpass"/>
                <a:sym typeface="Overpass"/>
              </a:defRPr>
            </a:lvl3pPr>
            <a:lvl4pPr marL="2438339" lvl="3" indent="-389457" rtl="0">
              <a:spcBef>
                <a:spcPts val="0"/>
              </a:spcBef>
              <a:spcAft>
                <a:spcPts val="0"/>
              </a:spcAft>
              <a:buSzPts val="1000"/>
              <a:buFont typeface="Overpass"/>
              <a:buChar char="●"/>
              <a:defRPr>
                <a:latin typeface="Overpass"/>
                <a:ea typeface="Overpass"/>
                <a:cs typeface="Overpass"/>
                <a:sym typeface="Overpass"/>
              </a:defRPr>
            </a:lvl4pPr>
            <a:lvl5pPr marL="3047924" lvl="4" indent="-389457" rtl="0">
              <a:spcBef>
                <a:spcPts val="0"/>
              </a:spcBef>
              <a:spcAft>
                <a:spcPts val="0"/>
              </a:spcAft>
              <a:buSzPts val="1000"/>
              <a:buFont typeface="Overpass"/>
              <a:buChar char="○"/>
              <a:defRPr>
                <a:latin typeface="Overpass"/>
                <a:ea typeface="Overpass"/>
                <a:cs typeface="Overpass"/>
                <a:sym typeface="Overpass"/>
              </a:defRPr>
            </a:lvl5pPr>
            <a:lvl6pPr marL="3657509" lvl="5" indent="-389457" rtl="0">
              <a:spcBef>
                <a:spcPts val="0"/>
              </a:spcBef>
              <a:spcAft>
                <a:spcPts val="0"/>
              </a:spcAft>
              <a:buSzPts val="1000"/>
              <a:buFont typeface="Overpass"/>
              <a:buChar char="■"/>
              <a:defRPr>
                <a:latin typeface="Overpass"/>
                <a:ea typeface="Overpass"/>
                <a:cs typeface="Overpass"/>
                <a:sym typeface="Overpass"/>
              </a:defRPr>
            </a:lvl6pPr>
            <a:lvl7pPr marL="4267093" lvl="6" indent="-389457" rtl="0">
              <a:spcBef>
                <a:spcPts val="0"/>
              </a:spcBef>
              <a:spcAft>
                <a:spcPts val="0"/>
              </a:spcAft>
              <a:buSzPts val="1000"/>
              <a:buFont typeface="Overpass"/>
              <a:buChar char="●"/>
              <a:defRPr>
                <a:latin typeface="Overpass"/>
                <a:ea typeface="Overpass"/>
                <a:cs typeface="Overpass"/>
                <a:sym typeface="Overpass"/>
              </a:defRPr>
            </a:lvl7pPr>
            <a:lvl8pPr marL="4876678" lvl="7" indent="-389457" rtl="0">
              <a:spcBef>
                <a:spcPts val="0"/>
              </a:spcBef>
              <a:spcAft>
                <a:spcPts val="0"/>
              </a:spcAft>
              <a:buSzPts val="1000"/>
              <a:buFont typeface="Overpass"/>
              <a:buChar char="○"/>
              <a:defRPr>
                <a:latin typeface="Overpass"/>
                <a:ea typeface="Overpass"/>
                <a:cs typeface="Overpass"/>
                <a:sym typeface="Overpass"/>
              </a:defRPr>
            </a:lvl8pPr>
            <a:lvl9pPr marL="5486263" lvl="8" indent="-389457" rtl="0">
              <a:spcBef>
                <a:spcPts val="0"/>
              </a:spcBef>
              <a:spcAft>
                <a:spcPts val="0"/>
              </a:spcAft>
              <a:buSzPts val="1000"/>
              <a:buFont typeface="Overpass"/>
              <a:buChar char="■"/>
              <a:defRPr>
                <a:latin typeface="Overpass"/>
                <a:ea typeface="Overpass"/>
                <a:cs typeface="Overpass"/>
                <a:sym typeface="Overpass"/>
              </a:defRPr>
            </a:lvl9pPr>
          </a:lstStyle>
          <a:p>
            <a:endParaRPr/>
          </a:p>
        </p:txBody>
      </p:sp>
      <p:sp>
        <p:nvSpPr>
          <p:cNvPr id="141" name="Google Shape;141;p32"/>
          <p:cNvSpPr txBox="1">
            <a:spLocks noGrp="1"/>
          </p:cNvSpPr>
          <p:nvPr>
            <p:ph type="title"/>
          </p:nvPr>
        </p:nvSpPr>
        <p:spPr>
          <a:xfrm>
            <a:off x="1102200" y="0"/>
            <a:ext cx="9987600" cy="1417600"/>
          </a:xfrm>
          <a:prstGeom prst="rect">
            <a:avLst/>
          </a:prstGeom>
        </p:spPr>
        <p:txBody>
          <a:bodyPr spcFirstLastPara="1" wrap="square" lIns="91425" tIns="91425" rIns="91425" bIns="91425" anchor="b" anchorCtr="0"/>
          <a:lstStyle>
            <a:lvl1pPr lvl="0" rtl="0">
              <a:spcBef>
                <a:spcPts val="0"/>
              </a:spcBef>
              <a:spcAft>
                <a:spcPts val="0"/>
              </a:spcAft>
              <a:buSzPts val="2800"/>
              <a:buFont typeface="Overpass"/>
              <a:buNone/>
              <a:defRPr>
                <a:latin typeface="Overpass"/>
                <a:ea typeface="Overpass"/>
                <a:cs typeface="Overpass"/>
                <a:sym typeface="Overpass"/>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000854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8370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5849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37869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E67688C5-FA24-FF43-BD6E-78140B97CC6E}"/>
              </a:ext>
            </a:extLst>
          </p:cNvPr>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IBM Automation / Jan 27, 2020 / © 2020 IBM Corporation</a:t>
            </a:r>
            <a:endParaRPr lang="en-US" dirty="0"/>
          </a:p>
        </p:txBody>
      </p:sp>
    </p:spTree>
    <p:extLst>
      <p:ext uri="{BB962C8B-B14F-4D97-AF65-F5344CB8AC3E}">
        <p14:creationId xmlns:p14="http://schemas.microsoft.com/office/powerpoint/2010/main" val="2854358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CF930-60DA-8746-A48D-2610365BB5F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888E185-49C1-9F43-9C8F-E6D93F1E243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7CA56CE-0EA3-CA4C-879D-D78050D6E666}"/>
              </a:ext>
            </a:extLst>
          </p:cNvPr>
          <p:cNvSpPr>
            <a:spLocks noGrp="1"/>
          </p:cNvSpPr>
          <p:nvPr>
            <p:ph type="dt" sz="half" idx="10"/>
          </p:nvPr>
        </p:nvSpPr>
        <p:spPr/>
        <p:txBody>
          <a:bodyPr/>
          <a:lstStyle/>
          <a:p>
            <a:fld id="{44F85D6F-EB5C-B44E-A027-A83C1554D9F4}" type="datetimeFigureOut">
              <a:rPr lang="en-US" smtClean="0"/>
              <a:t>9/9/20</a:t>
            </a:fld>
            <a:endParaRPr lang="en-US"/>
          </a:p>
        </p:txBody>
      </p:sp>
      <p:sp>
        <p:nvSpPr>
          <p:cNvPr id="5" name="Footer Placeholder 4">
            <a:extLst>
              <a:ext uri="{FF2B5EF4-FFF2-40B4-BE49-F238E27FC236}">
                <a16:creationId xmlns:a16="http://schemas.microsoft.com/office/drawing/2014/main" id="{15A9AF97-7904-1140-AE30-3CD3D9F7F7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4FC47A-002A-7A47-86E9-D0B010859E24}"/>
              </a:ext>
            </a:extLst>
          </p:cNvPr>
          <p:cNvSpPr>
            <a:spLocks noGrp="1"/>
          </p:cNvSpPr>
          <p:nvPr>
            <p:ph type="sldNum" sz="quarter" idx="12"/>
          </p:nvPr>
        </p:nvSpPr>
        <p:spPr/>
        <p:txBody>
          <a:bodyPr/>
          <a:lstStyle/>
          <a:p>
            <a:fld id="{2BDBC67D-5B76-3543-B21D-A0450332F852}" type="slidenum">
              <a:rPr lang="en-US" smtClean="0"/>
              <a:t>‹#›</a:t>
            </a:fld>
            <a:endParaRPr lang="en-US"/>
          </a:p>
        </p:txBody>
      </p:sp>
    </p:spTree>
    <p:extLst>
      <p:ext uri="{BB962C8B-B14F-4D97-AF65-F5344CB8AC3E}">
        <p14:creationId xmlns:p14="http://schemas.microsoft.com/office/powerpoint/2010/main" val="654994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7C874-62B9-AE46-B369-5D16D4CA970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97E1FD0-4109-9840-AA73-9E0C79669C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C27671B-9E48-3D42-8DEE-3C9EE283272F}"/>
              </a:ext>
            </a:extLst>
          </p:cNvPr>
          <p:cNvSpPr>
            <a:spLocks noGrp="1"/>
          </p:cNvSpPr>
          <p:nvPr>
            <p:ph type="dt" sz="half" idx="10"/>
          </p:nvPr>
        </p:nvSpPr>
        <p:spPr/>
        <p:txBody>
          <a:bodyPr/>
          <a:lstStyle/>
          <a:p>
            <a:fld id="{44F85D6F-EB5C-B44E-A027-A83C1554D9F4}" type="datetimeFigureOut">
              <a:rPr lang="en-US" smtClean="0"/>
              <a:t>9/9/20</a:t>
            </a:fld>
            <a:endParaRPr lang="en-US"/>
          </a:p>
        </p:txBody>
      </p:sp>
      <p:sp>
        <p:nvSpPr>
          <p:cNvPr id="5" name="Footer Placeholder 4">
            <a:extLst>
              <a:ext uri="{FF2B5EF4-FFF2-40B4-BE49-F238E27FC236}">
                <a16:creationId xmlns:a16="http://schemas.microsoft.com/office/drawing/2014/main" id="{84B09993-AE61-E541-BBB0-674D3C097C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7E7D3D-515C-564D-B4F6-77691E385723}"/>
              </a:ext>
            </a:extLst>
          </p:cNvPr>
          <p:cNvSpPr>
            <a:spLocks noGrp="1"/>
          </p:cNvSpPr>
          <p:nvPr>
            <p:ph type="sldNum" sz="quarter" idx="12"/>
          </p:nvPr>
        </p:nvSpPr>
        <p:spPr/>
        <p:txBody>
          <a:bodyPr/>
          <a:lstStyle/>
          <a:p>
            <a:fld id="{2BDBC67D-5B76-3543-B21D-A0450332F852}" type="slidenum">
              <a:rPr lang="en-US" smtClean="0"/>
              <a:t>‹#›</a:t>
            </a:fld>
            <a:endParaRPr lang="en-US"/>
          </a:p>
        </p:txBody>
      </p:sp>
    </p:spTree>
    <p:extLst>
      <p:ext uri="{BB962C8B-B14F-4D97-AF65-F5344CB8AC3E}">
        <p14:creationId xmlns:p14="http://schemas.microsoft.com/office/powerpoint/2010/main" val="309850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B76A1-F22E-B545-BE9C-8C475C3D542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51F3ED5-F4C1-2044-A34E-74C9D27B327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481DB9D-94A4-1944-BB6D-8E4B49266F6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C83EFB7-AC5A-C04B-BCB8-777892CFC435}"/>
              </a:ext>
            </a:extLst>
          </p:cNvPr>
          <p:cNvSpPr>
            <a:spLocks noGrp="1"/>
          </p:cNvSpPr>
          <p:nvPr>
            <p:ph type="dt" sz="half" idx="10"/>
          </p:nvPr>
        </p:nvSpPr>
        <p:spPr/>
        <p:txBody>
          <a:bodyPr/>
          <a:lstStyle/>
          <a:p>
            <a:fld id="{44F85D6F-EB5C-B44E-A027-A83C1554D9F4}" type="datetimeFigureOut">
              <a:rPr lang="en-US" smtClean="0"/>
              <a:t>9/9/20</a:t>
            </a:fld>
            <a:endParaRPr lang="en-US"/>
          </a:p>
        </p:txBody>
      </p:sp>
      <p:sp>
        <p:nvSpPr>
          <p:cNvPr id="6" name="Footer Placeholder 5">
            <a:extLst>
              <a:ext uri="{FF2B5EF4-FFF2-40B4-BE49-F238E27FC236}">
                <a16:creationId xmlns:a16="http://schemas.microsoft.com/office/drawing/2014/main" id="{0A1057CA-6BB2-6843-A02D-A6E7F7DAAA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044FDE-4FC5-5F4F-8A7C-076B65C6B1F0}"/>
              </a:ext>
            </a:extLst>
          </p:cNvPr>
          <p:cNvSpPr>
            <a:spLocks noGrp="1"/>
          </p:cNvSpPr>
          <p:nvPr>
            <p:ph type="sldNum" sz="quarter" idx="12"/>
          </p:nvPr>
        </p:nvSpPr>
        <p:spPr/>
        <p:txBody>
          <a:bodyPr/>
          <a:lstStyle/>
          <a:p>
            <a:fld id="{2BDBC67D-5B76-3543-B21D-A0450332F852}" type="slidenum">
              <a:rPr lang="en-US" smtClean="0"/>
              <a:t>‹#›</a:t>
            </a:fld>
            <a:endParaRPr lang="en-US"/>
          </a:p>
        </p:txBody>
      </p:sp>
    </p:spTree>
    <p:extLst>
      <p:ext uri="{BB962C8B-B14F-4D97-AF65-F5344CB8AC3E}">
        <p14:creationId xmlns:p14="http://schemas.microsoft.com/office/powerpoint/2010/main" val="10729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DD903-4818-F942-BDF0-AE31F4263BE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409B94F-A373-ED49-9224-8CBC365C1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86DC9BE-F799-B54A-8DF8-41B38D851EC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9A6FCA5-B566-0943-A23B-85556309A3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85CFE69-5D19-2544-8AD1-9671027C181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0B271C1-6231-D848-A71A-3BF22C69255E}"/>
              </a:ext>
            </a:extLst>
          </p:cNvPr>
          <p:cNvSpPr>
            <a:spLocks noGrp="1"/>
          </p:cNvSpPr>
          <p:nvPr>
            <p:ph type="dt" sz="half" idx="10"/>
          </p:nvPr>
        </p:nvSpPr>
        <p:spPr/>
        <p:txBody>
          <a:bodyPr/>
          <a:lstStyle/>
          <a:p>
            <a:fld id="{44F85D6F-EB5C-B44E-A027-A83C1554D9F4}" type="datetimeFigureOut">
              <a:rPr lang="en-US" smtClean="0"/>
              <a:t>9/9/20</a:t>
            </a:fld>
            <a:endParaRPr lang="en-US"/>
          </a:p>
        </p:txBody>
      </p:sp>
      <p:sp>
        <p:nvSpPr>
          <p:cNvPr id="8" name="Footer Placeholder 7">
            <a:extLst>
              <a:ext uri="{FF2B5EF4-FFF2-40B4-BE49-F238E27FC236}">
                <a16:creationId xmlns:a16="http://schemas.microsoft.com/office/drawing/2014/main" id="{733F3741-DF73-7A48-BB75-CB37CB8791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E6BB76-D148-7248-8F74-B58B631FBD53}"/>
              </a:ext>
            </a:extLst>
          </p:cNvPr>
          <p:cNvSpPr>
            <a:spLocks noGrp="1"/>
          </p:cNvSpPr>
          <p:nvPr>
            <p:ph type="sldNum" sz="quarter" idx="12"/>
          </p:nvPr>
        </p:nvSpPr>
        <p:spPr/>
        <p:txBody>
          <a:bodyPr/>
          <a:lstStyle/>
          <a:p>
            <a:fld id="{2BDBC67D-5B76-3543-B21D-A0450332F852}" type="slidenum">
              <a:rPr lang="en-US" smtClean="0"/>
              <a:t>‹#›</a:t>
            </a:fld>
            <a:endParaRPr lang="en-US"/>
          </a:p>
        </p:txBody>
      </p:sp>
    </p:spTree>
    <p:extLst>
      <p:ext uri="{BB962C8B-B14F-4D97-AF65-F5344CB8AC3E}">
        <p14:creationId xmlns:p14="http://schemas.microsoft.com/office/powerpoint/2010/main" val="2162211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D39B4-0AF6-964C-9CBA-8559F2E5BCD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07FD1F3-2EFE-1946-994F-5044846F2EFC}"/>
              </a:ext>
            </a:extLst>
          </p:cNvPr>
          <p:cNvSpPr>
            <a:spLocks noGrp="1"/>
          </p:cNvSpPr>
          <p:nvPr>
            <p:ph type="dt" sz="half" idx="10"/>
          </p:nvPr>
        </p:nvSpPr>
        <p:spPr/>
        <p:txBody>
          <a:bodyPr/>
          <a:lstStyle/>
          <a:p>
            <a:fld id="{44F85D6F-EB5C-B44E-A027-A83C1554D9F4}" type="datetimeFigureOut">
              <a:rPr lang="en-US" smtClean="0"/>
              <a:t>9/9/20</a:t>
            </a:fld>
            <a:endParaRPr lang="en-US"/>
          </a:p>
        </p:txBody>
      </p:sp>
      <p:sp>
        <p:nvSpPr>
          <p:cNvPr id="4" name="Footer Placeholder 3">
            <a:extLst>
              <a:ext uri="{FF2B5EF4-FFF2-40B4-BE49-F238E27FC236}">
                <a16:creationId xmlns:a16="http://schemas.microsoft.com/office/drawing/2014/main" id="{CC6CD23C-30F4-0F4B-9BA7-07C2477A94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123910-CAAB-AA4D-A14F-164F63EB6649}"/>
              </a:ext>
            </a:extLst>
          </p:cNvPr>
          <p:cNvSpPr>
            <a:spLocks noGrp="1"/>
          </p:cNvSpPr>
          <p:nvPr>
            <p:ph type="sldNum" sz="quarter" idx="12"/>
          </p:nvPr>
        </p:nvSpPr>
        <p:spPr/>
        <p:txBody>
          <a:bodyPr/>
          <a:lstStyle/>
          <a:p>
            <a:fld id="{2BDBC67D-5B76-3543-B21D-A0450332F852}" type="slidenum">
              <a:rPr lang="en-US" smtClean="0"/>
              <a:t>‹#›</a:t>
            </a:fld>
            <a:endParaRPr lang="en-US"/>
          </a:p>
        </p:txBody>
      </p:sp>
    </p:spTree>
    <p:extLst>
      <p:ext uri="{BB962C8B-B14F-4D97-AF65-F5344CB8AC3E}">
        <p14:creationId xmlns:p14="http://schemas.microsoft.com/office/powerpoint/2010/main" val="1923604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AA19FB-FC59-9349-879B-F712FCA980F4}"/>
              </a:ext>
            </a:extLst>
          </p:cNvPr>
          <p:cNvSpPr>
            <a:spLocks noGrp="1"/>
          </p:cNvSpPr>
          <p:nvPr>
            <p:ph type="dt" sz="half" idx="10"/>
          </p:nvPr>
        </p:nvSpPr>
        <p:spPr/>
        <p:txBody>
          <a:bodyPr/>
          <a:lstStyle/>
          <a:p>
            <a:fld id="{44F85D6F-EB5C-B44E-A027-A83C1554D9F4}" type="datetimeFigureOut">
              <a:rPr lang="en-US" smtClean="0"/>
              <a:t>9/9/20</a:t>
            </a:fld>
            <a:endParaRPr lang="en-US"/>
          </a:p>
        </p:txBody>
      </p:sp>
      <p:sp>
        <p:nvSpPr>
          <p:cNvPr id="3" name="Footer Placeholder 2">
            <a:extLst>
              <a:ext uri="{FF2B5EF4-FFF2-40B4-BE49-F238E27FC236}">
                <a16:creationId xmlns:a16="http://schemas.microsoft.com/office/drawing/2014/main" id="{6450E953-3598-7648-990B-9EE8D56032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ABA477-24F9-924A-91B8-090A385FD0CA}"/>
              </a:ext>
            </a:extLst>
          </p:cNvPr>
          <p:cNvSpPr>
            <a:spLocks noGrp="1"/>
          </p:cNvSpPr>
          <p:nvPr>
            <p:ph type="sldNum" sz="quarter" idx="12"/>
          </p:nvPr>
        </p:nvSpPr>
        <p:spPr/>
        <p:txBody>
          <a:bodyPr/>
          <a:lstStyle/>
          <a:p>
            <a:fld id="{2BDBC67D-5B76-3543-B21D-A0450332F852}" type="slidenum">
              <a:rPr lang="en-US" smtClean="0"/>
              <a:t>‹#›</a:t>
            </a:fld>
            <a:endParaRPr lang="en-US"/>
          </a:p>
        </p:txBody>
      </p:sp>
    </p:spTree>
    <p:extLst>
      <p:ext uri="{BB962C8B-B14F-4D97-AF65-F5344CB8AC3E}">
        <p14:creationId xmlns:p14="http://schemas.microsoft.com/office/powerpoint/2010/main" val="2565426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4D616-C1D3-6343-A680-4CD296C0301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0078AC8-BA50-6E43-B5F6-78234124E2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C8FF422-983E-994F-8E1E-27103692B5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7A818E1-8B7A-BF4C-96E2-C55BDE2F6504}"/>
              </a:ext>
            </a:extLst>
          </p:cNvPr>
          <p:cNvSpPr>
            <a:spLocks noGrp="1"/>
          </p:cNvSpPr>
          <p:nvPr>
            <p:ph type="dt" sz="half" idx="10"/>
          </p:nvPr>
        </p:nvSpPr>
        <p:spPr/>
        <p:txBody>
          <a:bodyPr/>
          <a:lstStyle/>
          <a:p>
            <a:fld id="{44F85D6F-EB5C-B44E-A027-A83C1554D9F4}" type="datetimeFigureOut">
              <a:rPr lang="en-US" smtClean="0"/>
              <a:t>9/9/20</a:t>
            </a:fld>
            <a:endParaRPr lang="en-US"/>
          </a:p>
        </p:txBody>
      </p:sp>
      <p:sp>
        <p:nvSpPr>
          <p:cNvPr id="6" name="Footer Placeholder 5">
            <a:extLst>
              <a:ext uri="{FF2B5EF4-FFF2-40B4-BE49-F238E27FC236}">
                <a16:creationId xmlns:a16="http://schemas.microsoft.com/office/drawing/2014/main" id="{4025E1FA-67FA-3548-8808-F9DC84321D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86E0FD-38E0-B841-AD28-F6938767334B}"/>
              </a:ext>
            </a:extLst>
          </p:cNvPr>
          <p:cNvSpPr>
            <a:spLocks noGrp="1"/>
          </p:cNvSpPr>
          <p:nvPr>
            <p:ph type="sldNum" sz="quarter" idx="12"/>
          </p:nvPr>
        </p:nvSpPr>
        <p:spPr/>
        <p:txBody>
          <a:bodyPr/>
          <a:lstStyle/>
          <a:p>
            <a:fld id="{2BDBC67D-5B76-3543-B21D-A0450332F852}" type="slidenum">
              <a:rPr lang="en-US" smtClean="0"/>
              <a:t>‹#›</a:t>
            </a:fld>
            <a:endParaRPr lang="en-US"/>
          </a:p>
        </p:txBody>
      </p:sp>
    </p:spTree>
    <p:extLst>
      <p:ext uri="{BB962C8B-B14F-4D97-AF65-F5344CB8AC3E}">
        <p14:creationId xmlns:p14="http://schemas.microsoft.com/office/powerpoint/2010/main" val="682585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78332-FDB7-0A4B-80A3-056FDEC941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96635B2-2A7D-EB48-A1CD-2D51BD5113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4A732C-28E3-3340-A8E2-F0FB18B76F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CEDEC30-5B55-6947-BBB0-AA72686EFF75}"/>
              </a:ext>
            </a:extLst>
          </p:cNvPr>
          <p:cNvSpPr>
            <a:spLocks noGrp="1"/>
          </p:cNvSpPr>
          <p:nvPr>
            <p:ph type="dt" sz="half" idx="10"/>
          </p:nvPr>
        </p:nvSpPr>
        <p:spPr/>
        <p:txBody>
          <a:bodyPr/>
          <a:lstStyle/>
          <a:p>
            <a:fld id="{44F85D6F-EB5C-B44E-A027-A83C1554D9F4}" type="datetimeFigureOut">
              <a:rPr lang="en-US" smtClean="0"/>
              <a:t>9/9/20</a:t>
            </a:fld>
            <a:endParaRPr lang="en-US"/>
          </a:p>
        </p:txBody>
      </p:sp>
      <p:sp>
        <p:nvSpPr>
          <p:cNvPr id="6" name="Footer Placeholder 5">
            <a:extLst>
              <a:ext uri="{FF2B5EF4-FFF2-40B4-BE49-F238E27FC236}">
                <a16:creationId xmlns:a16="http://schemas.microsoft.com/office/drawing/2014/main" id="{44350F64-EDE7-3C41-AF53-B5C1B02DF5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19F818-35D8-8F41-83F1-2080FC95BA7A}"/>
              </a:ext>
            </a:extLst>
          </p:cNvPr>
          <p:cNvSpPr>
            <a:spLocks noGrp="1"/>
          </p:cNvSpPr>
          <p:nvPr>
            <p:ph type="sldNum" sz="quarter" idx="12"/>
          </p:nvPr>
        </p:nvSpPr>
        <p:spPr/>
        <p:txBody>
          <a:bodyPr/>
          <a:lstStyle/>
          <a:p>
            <a:fld id="{2BDBC67D-5B76-3543-B21D-A0450332F852}" type="slidenum">
              <a:rPr lang="en-US" smtClean="0"/>
              <a:t>‹#›</a:t>
            </a:fld>
            <a:endParaRPr lang="en-US"/>
          </a:p>
        </p:txBody>
      </p:sp>
    </p:spTree>
    <p:extLst>
      <p:ext uri="{BB962C8B-B14F-4D97-AF65-F5344CB8AC3E}">
        <p14:creationId xmlns:p14="http://schemas.microsoft.com/office/powerpoint/2010/main" val="1339764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9D71BD-871C-EA44-AC9A-236AF252A5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4C052A4-2F6B-3B4B-8469-7BB79C4228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B739111-532B-1447-A1B1-12C629CE24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F85D6F-EB5C-B44E-A027-A83C1554D9F4}" type="datetimeFigureOut">
              <a:rPr lang="en-US" smtClean="0"/>
              <a:t>9/9/20</a:t>
            </a:fld>
            <a:endParaRPr lang="en-US"/>
          </a:p>
        </p:txBody>
      </p:sp>
      <p:sp>
        <p:nvSpPr>
          <p:cNvPr id="5" name="Footer Placeholder 4">
            <a:extLst>
              <a:ext uri="{FF2B5EF4-FFF2-40B4-BE49-F238E27FC236}">
                <a16:creationId xmlns:a16="http://schemas.microsoft.com/office/drawing/2014/main" id="{C4B2131B-DDE5-C94B-965F-DC791BF610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59099B-7ADD-B54F-99B8-C6EA00FB53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DBC67D-5B76-3543-B21D-A0450332F852}" type="slidenum">
              <a:rPr lang="en-US" smtClean="0"/>
              <a:t>‹#›</a:t>
            </a:fld>
            <a:endParaRPr lang="en-US"/>
          </a:p>
        </p:txBody>
      </p:sp>
    </p:spTree>
    <p:extLst>
      <p:ext uri="{BB962C8B-B14F-4D97-AF65-F5344CB8AC3E}">
        <p14:creationId xmlns:p14="http://schemas.microsoft.com/office/powerpoint/2010/main" val="224816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66" r:id="rId17"/>
    <p:sldLayoutId id="2147483667" r:id="rId18"/>
    <p:sldLayoutId id="2147483668"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kubernetes.io/docs/setup/production-environment/container-runtimes/#docker" TargetMode="External"/><Relationship Id="rId2" Type="http://schemas.openxmlformats.org/officeDocument/2006/relationships/image" Target="../media/image17.tiff"/><Relationship Id="rId1" Type="http://schemas.openxmlformats.org/officeDocument/2006/relationships/slideLayout" Target="../slideLayouts/slideLayout13.xml"/><Relationship Id="rId5" Type="http://schemas.openxmlformats.org/officeDocument/2006/relationships/hyperlink" Target="https://kubernetes.io/docs/setup/production-environment/container-runtimes/#cri-o" TargetMode="External"/><Relationship Id="rId4" Type="http://schemas.openxmlformats.org/officeDocument/2006/relationships/hyperlink" Target="https://kubernetes.io/docs/setup/production-environment/container-runtimes/#container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4.xml"/><Relationship Id="rId5" Type="http://schemas.openxmlformats.org/officeDocument/2006/relationships/image" Target="../media/image21.tiff"/><Relationship Id="rId4" Type="http://schemas.openxmlformats.org/officeDocument/2006/relationships/image" Target="../media/image20.tiff"/></Relationships>
</file>

<file path=ppt/slides/_rels/slide1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4.xml"/><Relationship Id="rId5" Type="http://schemas.openxmlformats.org/officeDocument/2006/relationships/image" Target="../media/image21.tiff"/><Relationship Id="rId4" Type="http://schemas.openxmlformats.org/officeDocument/2006/relationships/image" Target="../media/image20.tiff"/></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4.xml"/><Relationship Id="rId5" Type="http://schemas.openxmlformats.org/officeDocument/2006/relationships/image" Target="../media/image21.tiff"/><Relationship Id="rId4" Type="http://schemas.openxmlformats.org/officeDocument/2006/relationships/image" Target="../media/image20.tiff"/></Relationships>
</file>

<file path=ppt/slides/_rels/slide1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4.xml"/><Relationship Id="rId5" Type="http://schemas.openxmlformats.org/officeDocument/2006/relationships/image" Target="../media/image21.tiff"/><Relationship Id="rId4" Type="http://schemas.openxmlformats.org/officeDocument/2006/relationships/image" Target="../media/image20.tiff"/></Relationships>
</file>

<file path=ppt/slides/_rels/slide17.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image" Target="../media/image18.tiff"/><Relationship Id="rId1" Type="http://schemas.openxmlformats.org/officeDocument/2006/relationships/slideLayout" Target="../slideLayouts/slideLayout14.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4.xml"/><Relationship Id="rId5" Type="http://schemas.openxmlformats.org/officeDocument/2006/relationships/image" Target="../media/image21.tiff"/><Relationship Id="rId4" Type="http://schemas.openxmlformats.org/officeDocument/2006/relationships/image" Target="../media/image20.tiff"/></Relationships>
</file>

<file path=ppt/slides/_rels/slide1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4.xml"/><Relationship Id="rId5" Type="http://schemas.openxmlformats.org/officeDocument/2006/relationships/image" Target="../media/image21.tiff"/><Relationship Id="rId4" Type="http://schemas.openxmlformats.org/officeDocument/2006/relationships/image" Target="../media/image2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4.xml"/><Relationship Id="rId5" Type="http://schemas.openxmlformats.org/officeDocument/2006/relationships/image" Target="../media/image21.tiff"/><Relationship Id="rId4" Type="http://schemas.openxmlformats.org/officeDocument/2006/relationships/image" Target="../media/image20.tif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0.tiff"/><Relationship Id="rId7" Type="http://schemas.openxmlformats.org/officeDocument/2006/relationships/image" Target="../media/image27.tiff"/><Relationship Id="rId2" Type="http://schemas.openxmlformats.org/officeDocument/2006/relationships/image" Target="../media/image18.tiff"/><Relationship Id="rId1" Type="http://schemas.openxmlformats.org/officeDocument/2006/relationships/slideLayout" Target="../slideLayouts/slideLayout15.xml"/><Relationship Id="rId6" Type="http://schemas.openxmlformats.org/officeDocument/2006/relationships/image" Target="../media/image26.tiff"/><Relationship Id="rId5" Type="http://schemas.openxmlformats.org/officeDocument/2006/relationships/image" Target="../media/image19.tiff"/><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11.tiff"/><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jpeg"/></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7.tiff"/><Relationship Id="rId5" Type="http://schemas.openxmlformats.org/officeDocument/2006/relationships/image" Target="../media/image46.tiff"/><Relationship Id="rId4" Type="http://schemas.openxmlformats.org/officeDocument/2006/relationships/image" Target="../media/image45.png"/><Relationship Id="rId9"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png"/><Relationship Id="rId7" Type="http://schemas.openxmlformats.org/officeDocument/2006/relationships/image" Target="../media/image13.tiff"/><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E517A7-2A95-0549-B023-CB36DEBE17B0}"/>
              </a:ext>
            </a:extLst>
          </p:cNvPr>
          <p:cNvPicPr>
            <a:picLocks noChangeAspect="1"/>
          </p:cNvPicPr>
          <p:nvPr/>
        </p:nvPicPr>
        <p:blipFill>
          <a:blip r:embed="rId2"/>
          <a:stretch>
            <a:fillRect/>
          </a:stretch>
        </p:blipFill>
        <p:spPr>
          <a:xfrm>
            <a:off x="0" y="0"/>
            <a:ext cx="12192000" cy="6843364"/>
          </a:xfrm>
          <a:prstGeom prst="rect">
            <a:avLst/>
          </a:prstGeom>
        </p:spPr>
      </p:pic>
    </p:spTree>
    <p:extLst>
      <p:ext uri="{BB962C8B-B14F-4D97-AF65-F5344CB8AC3E}">
        <p14:creationId xmlns:p14="http://schemas.microsoft.com/office/powerpoint/2010/main" val="966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64B5E-B740-0A42-BAB8-F98235A4A7D8}"/>
              </a:ext>
            </a:extLst>
          </p:cNvPr>
          <p:cNvSpPr>
            <a:spLocks noGrp="1"/>
          </p:cNvSpPr>
          <p:nvPr>
            <p:ph type="title"/>
          </p:nvPr>
        </p:nvSpPr>
        <p:spPr/>
        <p:txBody>
          <a:bodyPr/>
          <a:lstStyle/>
          <a:p>
            <a:r>
              <a:rPr lang="en-US" dirty="0"/>
              <a:t>Tools</a:t>
            </a:r>
          </a:p>
        </p:txBody>
      </p:sp>
      <p:sp>
        <p:nvSpPr>
          <p:cNvPr id="4" name="Slide Number Placeholder 3">
            <a:extLst>
              <a:ext uri="{FF2B5EF4-FFF2-40B4-BE49-F238E27FC236}">
                <a16:creationId xmlns:a16="http://schemas.microsoft.com/office/drawing/2014/main" id="{E82A0BBA-7F51-1D44-8EED-71C97477E598}"/>
              </a:ext>
            </a:extLst>
          </p:cNvPr>
          <p:cNvSpPr>
            <a:spLocks noGrp="1"/>
          </p:cNvSpPr>
          <p:nvPr>
            <p:ph type="sldNum" sz="quarter" idx="11"/>
          </p:nvPr>
        </p:nvSpPr>
        <p:spPr/>
        <p:txBody>
          <a:bodyPr/>
          <a:lstStyle/>
          <a:p>
            <a:fld id="{59395FB3-9C97-154F-86B2-7E381B951268}" type="slidenum">
              <a:rPr lang="en-US" smtClean="0"/>
              <a:pPr/>
              <a:t>10</a:t>
            </a:fld>
            <a:endParaRPr lang="en-US" dirty="0"/>
          </a:p>
        </p:txBody>
      </p:sp>
      <p:pic>
        <p:nvPicPr>
          <p:cNvPr id="7" name="Picture 6">
            <a:extLst>
              <a:ext uri="{FF2B5EF4-FFF2-40B4-BE49-F238E27FC236}">
                <a16:creationId xmlns:a16="http://schemas.microsoft.com/office/drawing/2014/main" id="{BEE75E06-E183-AA41-A351-65E5EEEE10AD}"/>
              </a:ext>
            </a:extLst>
          </p:cNvPr>
          <p:cNvPicPr>
            <a:picLocks noChangeAspect="1"/>
          </p:cNvPicPr>
          <p:nvPr/>
        </p:nvPicPr>
        <p:blipFill>
          <a:blip r:embed="rId3"/>
          <a:stretch>
            <a:fillRect/>
          </a:stretch>
        </p:blipFill>
        <p:spPr>
          <a:xfrm>
            <a:off x="0" y="1230845"/>
            <a:ext cx="12192000" cy="4396311"/>
          </a:xfrm>
          <a:prstGeom prst="rect">
            <a:avLst/>
          </a:prstGeom>
        </p:spPr>
      </p:pic>
    </p:spTree>
    <p:extLst>
      <p:ext uri="{BB962C8B-B14F-4D97-AF65-F5344CB8AC3E}">
        <p14:creationId xmlns:p14="http://schemas.microsoft.com/office/powerpoint/2010/main" val="3980732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7EDEB-7C69-7B4D-8743-36CECB09393A}"/>
              </a:ext>
            </a:extLst>
          </p:cNvPr>
          <p:cNvSpPr>
            <a:spLocks noGrp="1"/>
          </p:cNvSpPr>
          <p:nvPr>
            <p:ph type="title"/>
          </p:nvPr>
        </p:nvSpPr>
        <p:spPr>
          <a:xfrm>
            <a:off x="418238" y="350660"/>
            <a:ext cx="10766597" cy="1066800"/>
          </a:xfrm>
        </p:spPr>
        <p:txBody>
          <a:bodyPr/>
          <a:lstStyle/>
          <a:p>
            <a:r>
              <a:rPr lang="en-US" sz="4267" b="1" dirty="0"/>
              <a:t>Kubernetes / k8s : Pre-requisite</a:t>
            </a:r>
            <a:endParaRPr lang="en-US" b="1" dirty="0"/>
          </a:p>
        </p:txBody>
      </p:sp>
      <p:sp>
        <p:nvSpPr>
          <p:cNvPr id="4" name="Slide Number Placeholder 3">
            <a:extLst>
              <a:ext uri="{FF2B5EF4-FFF2-40B4-BE49-F238E27FC236}">
                <a16:creationId xmlns:a16="http://schemas.microsoft.com/office/drawing/2014/main" id="{BBA001AE-44DD-4E4A-851B-670E47672C01}"/>
              </a:ext>
            </a:extLst>
          </p:cNvPr>
          <p:cNvSpPr>
            <a:spLocks noGrp="1"/>
          </p:cNvSpPr>
          <p:nvPr>
            <p:ph type="sldNum" sz="quarter" idx="11"/>
          </p:nvPr>
        </p:nvSpPr>
        <p:spPr/>
        <p:txBody>
          <a:bodyPr/>
          <a:lstStyle/>
          <a:p>
            <a:fld id="{59395FB3-9C97-154F-86B2-7E381B951268}" type="slidenum">
              <a:rPr lang="en-US" smtClean="0"/>
              <a:pPr/>
              <a:t>11</a:t>
            </a:fld>
            <a:endParaRPr lang="en-US" dirty="0"/>
          </a:p>
        </p:txBody>
      </p:sp>
      <p:sp>
        <p:nvSpPr>
          <p:cNvPr id="6" name="Text Placeholder 5">
            <a:extLst>
              <a:ext uri="{FF2B5EF4-FFF2-40B4-BE49-F238E27FC236}">
                <a16:creationId xmlns:a16="http://schemas.microsoft.com/office/drawing/2014/main" id="{439AE843-C80E-E442-8DBA-E0B09896243A}"/>
              </a:ext>
            </a:extLst>
          </p:cNvPr>
          <p:cNvSpPr>
            <a:spLocks noGrp="1"/>
          </p:cNvSpPr>
          <p:nvPr>
            <p:ph type="body" sz="quarter" idx="13"/>
          </p:nvPr>
        </p:nvSpPr>
        <p:spPr>
          <a:xfrm>
            <a:off x="2483196" y="2646432"/>
            <a:ext cx="9156192" cy="4336288"/>
          </a:xfrm>
        </p:spPr>
        <p:txBody>
          <a:bodyPr/>
          <a:lstStyle/>
          <a:p>
            <a:pPr>
              <a:lnSpc>
                <a:spcPct val="150000"/>
              </a:lnSpc>
            </a:pPr>
            <a:r>
              <a:rPr lang="en-US" sz="4267" dirty="0"/>
              <a:t>Container + Orchestration</a:t>
            </a:r>
          </a:p>
        </p:txBody>
      </p:sp>
    </p:spTree>
    <p:extLst>
      <p:ext uri="{BB962C8B-B14F-4D97-AF65-F5344CB8AC3E}">
        <p14:creationId xmlns:p14="http://schemas.microsoft.com/office/powerpoint/2010/main" val="1785661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6A8708-682D-4140-9B56-6B142E8E538B}"/>
              </a:ext>
            </a:extLst>
          </p:cNvPr>
          <p:cNvSpPr>
            <a:spLocks noGrp="1"/>
          </p:cNvSpPr>
          <p:nvPr>
            <p:ph type="sldNum" sz="quarter" idx="11"/>
          </p:nvPr>
        </p:nvSpPr>
        <p:spPr/>
        <p:txBody>
          <a:bodyPr/>
          <a:lstStyle/>
          <a:p>
            <a:fld id="{59395FB3-9C97-154F-86B2-7E381B951268}" type="slidenum">
              <a:rPr lang="en-US" smtClean="0"/>
              <a:pPr/>
              <a:t>12</a:t>
            </a:fld>
            <a:endParaRPr lang="en-US" dirty="0"/>
          </a:p>
        </p:txBody>
      </p:sp>
      <p:sp>
        <p:nvSpPr>
          <p:cNvPr id="8" name="Title 7">
            <a:extLst>
              <a:ext uri="{FF2B5EF4-FFF2-40B4-BE49-F238E27FC236}">
                <a16:creationId xmlns:a16="http://schemas.microsoft.com/office/drawing/2014/main" id="{5574DDB9-9EA8-0647-ADC5-8103889F57A1}"/>
              </a:ext>
            </a:extLst>
          </p:cNvPr>
          <p:cNvSpPr>
            <a:spLocks noGrp="1"/>
          </p:cNvSpPr>
          <p:nvPr>
            <p:ph type="title"/>
          </p:nvPr>
        </p:nvSpPr>
        <p:spPr/>
        <p:txBody>
          <a:bodyPr/>
          <a:lstStyle/>
          <a:p>
            <a:r>
              <a:rPr lang="en-US" dirty="0"/>
              <a:t>Containers</a:t>
            </a:r>
          </a:p>
        </p:txBody>
      </p:sp>
      <p:pic>
        <p:nvPicPr>
          <p:cNvPr id="10" name="Picture 9">
            <a:extLst>
              <a:ext uri="{FF2B5EF4-FFF2-40B4-BE49-F238E27FC236}">
                <a16:creationId xmlns:a16="http://schemas.microsoft.com/office/drawing/2014/main" id="{9E1DFD52-1BF7-F145-9186-804F0EF4435D}"/>
              </a:ext>
            </a:extLst>
          </p:cNvPr>
          <p:cNvPicPr>
            <a:picLocks noChangeAspect="1"/>
          </p:cNvPicPr>
          <p:nvPr/>
        </p:nvPicPr>
        <p:blipFill>
          <a:blip r:embed="rId2"/>
          <a:stretch>
            <a:fillRect/>
          </a:stretch>
        </p:blipFill>
        <p:spPr>
          <a:xfrm>
            <a:off x="103918" y="1300841"/>
            <a:ext cx="8107065" cy="4365343"/>
          </a:xfrm>
          <a:prstGeom prst="rect">
            <a:avLst/>
          </a:prstGeom>
        </p:spPr>
      </p:pic>
      <p:sp>
        <p:nvSpPr>
          <p:cNvPr id="12" name="TextBox 11">
            <a:extLst>
              <a:ext uri="{FF2B5EF4-FFF2-40B4-BE49-F238E27FC236}">
                <a16:creationId xmlns:a16="http://schemas.microsoft.com/office/drawing/2014/main" id="{F5D1DDB6-0E58-A94C-96C2-3EBD94303F13}"/>
              </a:ext>
            </a:extLst>
          </p:cNvPr>
          <p:cNvSpPr txBox="1"/>
          <p:nvPr/>
        </p:nvSpPr>
        <p:spPr>
          <a:xfrm>
            <a:off x="603183" y="5772913"/>
            <a:ext cx="1614545" cy="346377"/>
          </a:xfrm>
          <a:prstGeom prst="rect">
            <a:avLst/>
          </a:prstGeom>
          <a:noFill/>
        </p:spPr>
        <p:txBody>
          <a:bodyPr wrap="none" rtlCol="0">
            <a:spAutoFit/>
          </a:bodyPr>
          <a:lstStyle/>
          <a:p>
            <a:pPr>
              <a:lnSpc>
                <a:spcPts val="2133"/>
              </a:lnSpc>
              <a:spcAft>
                <a:spcPts val="800"/>
              </a:spcAft>
            </a:pPr>
            <a:r>
              <a:rPr lang="en-US" sz="1600" dirty="0">
                <a:latin typeface="IBM Plex Sans" charset="0"/>
                <a:ea typeface="IBM Plex Sans" charset="0"/>
                <a:cs typeface="IBM Plex Sans" charset="0"/>
              </a:rPr>
              <a:t>More than 5 </a:t>
            </a:r>
            <a:r>
              <a:rPr lang="en-US" sz="1600" dirty="0" err="1">
                <a:latin typeface="IBM Plex Sans" charset="0"/>
                <a:ea typeface="IBM Plex Sans" charset="0"/>
                <a:cs typeface="IBM Plex Sans" charset="0"/>
              </a:rPr>
              <a:t>yrs</a:t>
            </a:r>
            <a:endParaRPr lang="en-US" sz="1600" dirty="0">
              <a:latin typeface="IBM Plex Sans" charset="0"/>
              <a:ea typeface="IBM Plex Sans" charset="0"/>
              <a:cs typeface="IBM Plex Sans" charset="0"/>
            </a:endParaRPr>
          </a:p>
        </p:txBody>
      </p:sp>
      <p:sp>
        <p:nvSpPr>
          <p:cNvPr id="13" name="Rectangle 12">
            <a:extLst>
              <a:ext uri="{FF2B5EF4-FFF2-40B4-BE49-F238E27FC236}">
                <a16:creationId xmlns:a16="http://schemas.microsoft.com/office/drawing/2014/main" id="{8F7A3B05-5B5C-0E4C-AE63-6162AC570077}"/>
              </a:ext>
            </a:extLst>
          </p:cNvPr>
          <p:cNvSpPr/>
          <p:nvPr/>
        </p:nvSpPr>
        <p:spPr>
          <a:xfrm>
            <a:off x="8366167" y="1713751"/>
            <a:ext cx="6096000" cy="1569660"/>
          </a:xfrm>
          <a:prstGeom prst="rect">
            <a:avLst/>
          </a:prstGeom>
        </p:spPr>
        <p:txBody>
          <a:bodyPr>
            <a:spAutoFit/>
          </a:bodyPr>
          <a:lstStyle/>
          <a:p>
            <a:pPr>
              <a:buFont typeface="Arial" panose="020B0604020202020204" pitchFamily="34" charset="0"/>
              <a:buChar char="•"/>
            </a:pPr>
            <a:r>
              <a:rPr lang="en-IN" sz="2400" b="1" dirty="0">
                <a:solidFill>
                  <a:srgbClr val="3371E3"/>
                </a:solidFill>
                <a:latin typeface="Roboto"/>
                <a:hlinkClick r:id="rId3"/>
              </a:rPr>
              <a:t>Docker</a:t>
            </a:r>
            <a:endParaRPr lang="en-IN" sz="2400" dirty="0">
              <a:solidFill>
                <a:srgbClr val="3371E3"/>
              </a:solidFill>
              <a:latin typeface="Roboto"/>
            </a:endParaRPr>
          </a:p>
          <a:p>
            <a:pPr>
              <a:buFont typeface="Arial" panose="020B0604020202020204" pitchFamily="34" charset="0"/>
              <a:buChar char="•"/>
            </a:pPr>
            <a:r>
              <a:rPr lang="en-IN" sz="2400" b="1" dirty="0">
                <a:solidFill>
                  <a:srgbClr val="3371E3"/>
                </a:solidFill>
                <a:latin typeface="Roboto"/>
                <a:hlinkClick r:id="rId4"/>
              </a:rPr>
              <a:t>Containerd</a:t>
            </a:r>
            <a:endParaRPr lang="en-IN" sz="2400" dirty="0">
              <a:solidFill>
                <a:srgbClr val="3371E3"/>
              </a:solidFill>
              <a:latin typeface="Roboto"/>
            </a:endParaRPr>
          </a:p>
          <a:p>
            <a:pPr>
              <a:buFont typeface="Arial" panose="020B0604020202020204" pitchFamily="34" charset="0"/>
              <a:buChar char="•"/>
            </a:pPr>
            <a:r>
              <a:rPr lang="en-IN" sz="2400" b="1" dirty="0">
                <a:solidFill>
                  <a:srgbClr val="3371E3"/>
                </a:solidFill>
                <a:latin typeface="Roboto"/>
                <a:hlinkClick r:id="rId5"/>
              </a:rPr>
              <a:t>CRI-O</a:t>
            </a:r>
            <a:endParaRPr lang="en-IN" sz="2400" b="1" dirty="0">
              <a:solidFill>
                <a:srgbClr val="3371E3"/>
              </a:solidFill>
              <a:latin typeface="Roboto"/>
              <a:hlinkClick r:id="" action="ppaction://noaction"/>
            </a:endParaRPr>
          </a:p>
          <a:p>
            <a:pPr>
              <a:buFont typeface="Arial" panose="020B0604020202020204" pitchFamily="34" charset="0"/>
              <a:buChar char="•"/>
            </a:pPr>
            <a:r>
              <a:rPr lang="en-IN" sz="2400" b="1" dirty="0">
                <a:solidFill>
                  <a:srgbClr val="3371E3"/>
                </a:solidFill>
                <a:latin typeface="Roboto"/>
                <a:hlinkClick r:id="" action="ppaction://noaction"/>
              </a:rPr>
              <a:t>Other CRI runtimes: frakti</a:t>
            </a:r>
            <a:endParaRPr lang="en-IN" sz="2400" dirty="0">
              <a:solidFill>
                <a:srgbClr val="3371E3"/>
              </a:solidFill>
              <a:latin typeface="Roboto"/>
            </a:endParaRPr>
          </a:p>
        </p:txBody>
      </p:sp>
    </p:spTree>
    <p:extLst>
      <p:ext uri="{BB962C8B-B14F-4D97-AF65-F5344CB8AC3E}">
        <p14:creationId xmlns:p14="http://schemas.microsoft.com/office/powerpoint/2010/main" val="3016696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58FD-95F9-4E4C-B9C9-28CC3D3B4760}"/>
              </a:ext>
            </a:extLst>
          </p:cNvPr>
          <p:cNvSpPr>
            <a:spLocks noGrp="1"/>
          </p:cNvSpPr>
          <p:nvPr>
            <p:ph type="title"/>
          </p:nvPr>
        </p:nvSpPr>
        <p:spPr/>
        <p:txBody>
          <a:bodyPr>
            <a:normAutofit fontScale="90000"/>
          </a:bodyPr>
          <a:lstStyle/>
          <a:p>
            <a:r>
              <a:rPr lang="en-US" dirty="0"/>
              <a:t>Why do you need containers?</a:t>
            </a:r>
          </a:p>
        </p:txBody>
      </p:sp>
      <p:sp>
        <p:nvSpPr>
          <p:cNvPr id="5" name="TextBox 4">
            <a:extLst>
              <a:ext uri="{FF2B5EF4-FFF2-40B4-BE49-F238E27FC236}">
                <a16:creationId xmlns:a16="http://schemas.microsoft.com/office/drawing/2014/main" id="{D3C393E8-D7BA-8349-9127-344F1ED1F473}"/>
              </a:ext>
            </a:extLst>
          </p:cNvPr>
          <p:cNvSpPr txBox="1"/>
          <p:nvPr/>
        </p:nvSpPr>
        <p:spPr>
          <a:xfrm>
            <a:off x="5791201" y="5168901"/>
            <a:ext cx="5092700" cy="461665"/>
          </a:xfrm>
          <a:prstGeom prst="rect">
            <a:avLst/>
          </a:prstGeom>
          <a:solidFill>
            <a:schemeClr val="accent3">
              <a:lumMod val="50000"/>
            </a:schemeClr>
          </a:solidFill>
        </p:spPr>
        <p:txBody>
          <a:bodyPr wrap="square" rtlCol="0">
            <a:spAutoFit/>
          </a:bodyPr>
          <a:lstStyle/>
          <a:p>
            <a:pPr algn="ctr"/>
            <a:r>
              <a:rPr lang="en-US" sz="2400" dirty="0">
                <a:solidFill>
                  <a:schemeClr val="bg2"/>
                </a:solidFill>
              </a:rPr>
              <a:t>Hardware</a:t>
            </a:r>
          </a:p>
        </p:txBody>
      </p:sp>
      <p:sp>
        <p:nvSpPr>
          <p:cNvPr id="6" name="TextBox 5">
            <a:extLst>
              <a:ext uri="{FF2B5EF4-FFF2-40B4-BE49-F238E27FC236}">
                <a16:creationId xmlns:a16="http://schemas.microsoft.com/office/drawing/2014/main" id="{4EE4A603-FF09-E048-9381-E8800B12E00B}"/>
              </a:ext>
            </a:extLst>
          </p:cNvPr>
          <p:cNvSpPr txBox="1"/>
          <p:nvPr/>
        </p:nvSpPr>
        <p:spPr>
          <a:xfrm>
            <a:off x="5791201" y="4597401"/>
            <a:ext cx="5092700" cy="461665"/>
          </a:xfrm>
          <a:prstGeom prst="rect">
            <a:avLst/>
          </a:prstGeom>
          <a:solidFill>
            <a:schemeClr val="bg1">
              <a:lumMod val="85000"/>
              <a:lumOff val="15000"/>
            </a:schemeClr>
          </a:solidFill>
        </p:spPr>
        <p:txBody>
          <a:bodyPr wrap="square" rtlCol="0">
            <a:spAutoFit/>
          </a:bodyPr>
          <a:lstStyle/>
          <a:p>
            <a:pPr algn="ctr"/>
            <a:r>
              <a:rPr lang="en-US" sz="2400" dirty="0">
                <a:solidFill>
                  <a:schemeClr val="tx1">
                    <a:lumMod val="65000"/>
                    <a:lumOff val="35000"/>
                  </a:schemeClr>
                </a:solidFill>
              </a:rPr>
              <a:t>OS</a:t>
            </a:r>
          </a:p>
        </p:txBody>
      </p:sp>
      <p:sp>
        <p:nvSpPr>
          <p:cNvPr id="7" name="TextBox 6">
            <a:extLst>
              <a:ext uri="{FF2B5EF4-FFF2-40B4-BE49-F238E27FC236}">
                <a16:creationId xmlns:a16="http://schemas.microsoft.com/office/drawing/2014/main" id="{A10117F7-B77E-C641-96E5-CC821E6281B6}"/>
              </a:ext>
            </a:extLst>
          </p:cNvPr>
          <p:cNvSpPr txBox="1"/>
          <p:nvPr/>
        </p:nvSpPr>
        <p:spPr>
          <a:xfrm>
            <a:off x="5791200" y="3954644"/>
            <a:ext cx="2413001" cy="461665"/>
          </a:xfrm>
          <a:prstGeom prst="rect">
            <a:avLst/>
          </a:prstGeom>
          <a:solidFill>
            <a:srgbClr val="00B0F0"/>
          </a:solidFill>
        </p:spPr>
        <p:txBody>
          <a:bodyPr wrap="square" rtlCol="0">
            <a:spAutoFit/>
          </a:bodyPr>
          <a:lstStyle/>
          <a:p>
            <a:pPr algn="ctr"/>
            <a:r>
              <a:rPr lang="en-US" sz="2400" dirty="0">
                <a:solidFill>
                  <a:schemeClr val="bg2"/>
                </a:solidFill>
              </a:rPr>
              <a:t>Libraries</a:t>
            </a:r>
          </a:p>
        </p:txBody>
      </p:sp>
      <p:sp>
        <p:nvSpPr>
          <p:cNvPr id="8" name="TextBox 7">
            <a:extLst>
              <a:ext uri="{FF2B5EF4-FFF2-40B4-BE49-F238E27FC236}">
                <a16:creationId xmlns:a16="http://schemas.microsoft.com/office/drawing/2014/main" id="{8F73572B-66C4-7443-A9AB-E0365CCADE32}"/>
              </a:ext>
            </a:extLst>
          </p:cNvPr>
          <p:cNvSpPr txBox="1"/>
          <p:nvPr/>
        </p:nvSpPr>
        <p:spPr>
          <a:xfrm>
            <a:off x="8470900" y="3908786"/>
            <a:ext cx="2413001" cy="461665"/>
          </a:xfrm>
          <a:prstGeom prst="rect">
            <a:avLst/>
          </a:prstGeom>
          <a:solidFill>
            <a:schemeClr val="accent3"/>
          </a:solidFill>
        </p:spPr>
        <p:txBody>
          <a:bodyPr wrap="square" rtlCol="0">
            <a:spAutoFit/>
          </a:bodyPr>
          <a:lstStyle/>
          <a:p>
            <a:pPr algn="ctr"/>
            <a:r>
              <a:rPr lang="en-US" sz="2400" dirty="0">
                <a:solidFill>
                  <a:schemeClr val="bg2"/>
                </a:solidFill>
              </a:rPr>
              <a:t>Dependencies</a:t>
            </a:r>
          </a:p>
        </p:txBody>
      </p:sp>
      <p:pic>
        <p:nvPicPr>
          <p:cNvPr id="9" name="Picture 8">
            <a:extLst>
              <a:ext uri="{FF2B5EF4-FFF2-40B4-BE49-F238E27FC236}">
                <a16:creationId xmlns:a16="http://schemas.microsoft.com/office/drawing/2014/main" id="{ECF09794-4D92-2147-9F7E-B69274929377}"/>
              </a:ext>
            </a:extLst>
          </p:cNvPr>
          <p:cNvPicPr>
            <a:picLocks noChangeAspect="1"/>
          </p:cNvPicPr>
          <p:nvPr/>
        </p:nvPicPr>
        <p:blipFill>
          <a:blip r:embed="rId2"/>
          <a:stretch>
            <a:fillRect/>
          </a:stretch>
        </p:blipFill>
        <p:spPr>
          <a:xfrm>
            <a:off x="5850467" y="1288992"/>
            <a:ext cx="1242143" cy="755709"/>
          </a:xfrm>
          <a:prstGeom prst="rect">
            <a:avLst/>
          </a:prstGeom>
        </p:spPr>
      </p:pic>
      <p:pic>
        <p:nvPicPr>
          <p:cNvPr id="10" name="Picture 9">
            <a:extLst>
              <a:ext uri="{FF2B5EF4-FFF2-40B4-BE49-F238E27FC236}">
                <a16:creationId xmlns:a16="http://schemas.microsoft.com/office/drawing/2014/main" id="{EFD59462-8D54-374A-9961-5E306529261B}"/>
              </a:ext>
            </a:extLst>
          </p:cNvPr>
          <p:cNvPicPr>
            <a:picLocks noChangeAspect="1"/>
          </p:cNvPicPr>
          <p:nvPr/>
        </p:nvPicPr>
        <p:blipFill>
          <a:blip r:embed="rId3"/>
          <a:stretch>
            <a:fillRect/>
          </a:stretch>
        </p:blipFill>
        <p:spPr>
          <a:xfrm>
            <a:off x="7344834" y="848726"/>
            <a:ext cx="1242143" cy="1242143"/>
          </a:xfrm>
          <a:prstGeom prst="rect">
            <a:avLst/>
          </a:prstGeom>
        </p:spPr>
      </p:pic>
      <p:pic>
        <p:nvPicPr>
          <p:cNvPr id="11" name="Picture 10">
            <a:extLst>
              <a:ext uri="{FF2B5EF4-FFF2-40B4-BE49-F238E27FC236}">
                <a16:creationId xmlns:a16="http://schemas.microsoft.com/office/drawing/2014/main" id="{DA6D906A-95C1-D04A-A2F4-D111442E39A4}"/>
              </a:ext>
            </a:extLst>
          </p:cNvPr>
          <p:cNvPicPr>
            <a:picLocks noChangeAspect="1"/>
          </p:cNvPicPr>
          <p:nvPr/>
        </p:nvPicPr>
        <p:blipFill>
          <a:blip r:embed="rId4"/>
          <a:stretch>
            <a:fillRect/>
          </a:stretch>
        </p:blipFill>
        <p:spPr>
          <a:xfrm>
            <a:off x="8851900" y="1054483"/>
            <a:ext cx="939800" cy="939800"/>
          </a:xfrm>
          <a:prstGeom prst="rect">
            <a:avLst/>
          </a:prstGeom>
        </p:spPr>
      </p:pic>
      <p:pic>
        <p:nvPicPr>
          <p:cNvPr id="12" name="Picture 11">
            <a:extLst>
              <a:ext uri="{FF2B5EF4-FFF2-40B4-BE49-F238E27FC236}">
                <a16:creationId xmlns:a16="http://schemas.microsoft.com/office/drawing/2014/main" id="{B454D233-F6E3-7440-BC67-53393470A72E}"/>
              </a:ext>
            </a:extLst>
          </p:cNvPr>
          <p:cNvPicPr>
            <a:picLocks noChangeAspect="1"/>
          </p:cNvPicPr>
          <p:nvPr/>
        </p:nvPicPr>
        <p:blipFill>
          <a:blip r:embed="rId5"/>
          <a:stretch>
            <a:fillRect/>
          </a:stretch>
        </p:blipFill>
        <p:spPr>
          <a:xfrm>
            <a:off x="9829801" y="1054483"/>
            <a:ext cx="1184148" cy="939800"/>
          </a:xfrm>
          <a:prstGeom prst="rect">
            <a:avLst/>
          </a:prstGeom>
        </p:spPr>
      </p:pic>
      <p:sp>
        <p:nvSpPr>
          <p:cNvPr id="3" name="TextBox 2">
            <a:extLst>
              <a:ext uri="{FF2B5EF4-FFF2-40B4-BE49-F238E27FC236}">
                <a16:creationId xmlns:a16="http://schemas.microsoft.com/office/drawing/2014/main" id="{A1E3592F-728E-6E42-A66A-A598EBF4F82D}"/>
              </a:ext>
            </a:extLst>
          </p:cNvPr>
          <p:cNvSpPr txBox="1"/>
          <p:nvPr/>
        </p:nvSpPr>
        <p:spPr>
          <a:xfrm>
            <a:off x="7386109" y="6280084"/>
            <a:ext cx="2214563" cy="369332"/>
          </a:xfrm>
          <a:prstGeom prst="rect">
            <a:avLst/>
          </a:prstGeom>
          <a:noFill/>
        </p:spPr>
        <p:txBody>
          <a:bodyPr wrap="square" rtlCol="0">
            <a:spAutoFit/>
          </a:bodyPr>
          <a:lstStyle/>
          <a:p>
            <a:r>
              <a:rPr lang="en-US" b="1" dirty="0"/>
              <a:t>Monolith env.</a:t>
            </a:r>
          </a:p>
        </p:txBody>
      </p:sp>
    </p:spTree>
    <p:extLst>
      <p:ext uri="{BB962C8B-B14F-4D97-AF65-F5344CB8AC3E}">
        <p14:creationId xmlns:p14="http://schemas.microsoft.com/office/powerpoint/2010/main" val="3562109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58FD-95F9-4E4C-B9C9-28CC3D3B4760}"/>
              </a:ext>
            </a:extLst>
          </p:cNvPr>
          <p:cNvSpPr>
            <a:spLocks noGrp="1"/>
          </p:cNvSpPr>
          <p:nvPr>
            <p:ph type="title"/>
          </p:nvPr>
        </p:nvSpPr>
        <p:spPr/>
        <p:txBody>
          <a:bodyPr>
            <a:normAutofit fontScale="90000"/>
          </a:bodyPr>
          <a:lstStyle/>
          <a:p>
            <a:r>
              <a:rPr lang="en-US" dirty="0"/>
              <a:t>Why do you need containers?</a:t>
            </a:r>
          </a:p>
        </p:txBody>
      </p:sp>
      <p:sp>
        <p:nvSpPr>
          <p:cNvPr id="3" name="Slide Number Placeholder 2">
            <a:extLst>
              <a:ext uri="{FF2B5EF4-FFF2-40B4-BE49-F238E27FC236}">
                <a16:creationId xmlns:a16="http://schemas.microsoft.com/office/drawing/2014/main" id="{36DD6458-D045-0646-B8CD-C73CB5575EBE}"/>
              </a:ext>
            </a:extLst>
          </p:cNvPr>
          <p:cNvSpPr>
            <a:spLocks noGrp="1"/>
          </p:cNvSpPr>
          <p:nvPr>
            <p:ph type="sldNum" sz="quarter" idx="10"/>
          </p:nvPr>
        </p:nvSpPr>
        <p:spPr/>
        <p:txBody>
          <a:bodyPr/>
          <a:lstStyle/>
          <a:p>
            <a:fld id="{3FD999D4-B456-9943-89B7-30D56181CE18}" type="slidenum">
              <a:rPr lang="en-US" smtClean="0"/>
              <a:t>14</a:t>
            </a:fld>
            <a:endParaRPr lang="en-US"/>
          </a:p>
        </p:txBody>
      </p:sp>
      <p:sp>
        <p:nvSpPr>
          <p:cNvPr id="5" name="TextBox 4">
            <a:extLst>
              <a:ext uri="{FF2B5EF4-FFF2-40B4-BE49-F238E27FC236}">
                <a16:creationId xmlns:a16="http://schemas.microsoft.com/office/drawing/2014/main" id="{D3C393E8-D7BA-8349-9127-344F1ED1F473}"/>
              </a:ext>
            </a:extLst>
          </p:cNvPr>
          <p:cNvSpPr txBox="1"/>
          <p:nvPr/>
        </p:nvSpPr>
        <p:spPr>
          <a:xfrm>
            <a:off x="5791201" y="5168901"/>
            <a:ext cx="5092700" cy="461665"/>
          </a:xfrm>
          <a:prstGeom prst="rect">
            <a:avLst/>
          </a:prstGeom>
          <a:solidFill>
            <a:schemeClr val="accent3">
              <a:lumMod val="50000"/>
            </a:schemeClr>
          </a:solidFill>
        </p:spPr>
        <p:txBody>
          <a:bodyPr wrap="square" rtlCol="0">
            <a:spAutoFit/>
          </a:bodyPr>
          <a:lstStyle/>
          <a:p>
            <a:pPr algn="ctr"/>
            <a:r>
              <a:rPr lang="en-US" sz="2400" dirty="0">
                <a:solidFill>
                  <a:schemeClr val="bg2"/>
                </a:solidFill>
              </a:rPr>
              <a:t>Hardware</a:t>
            </a:r>
          </a:p>
        </p:txBody>
      </p:sp>
      <p:sp>
        <p:nvSpPr>
          <p:cNvPr id="6" name="TextBox 5">
            <a:extLst>
              <a:ext uri="{FF2B5EF4-FFF2-40B4-BE49-F238E27FC236}">
                <a16:creationId xmlns:a16="http://schemas.microsoft.com/office/drawing/2014/main" id="{4EE4A603-FF09-E048-9381-E8800B12E00B}"/>
              </a:ext>
            </a:extLst>
          </p:cNvPr>
          <p:cNvSpPr txBox="1"/>
          <p:nvPr/>
        </p:nvSpPr>
        <p:spPr>
          <a:xfrm>
            <a:off x="5791201" y="4597401"/>
            <a:ext cx="5092700" cy="461665"/>
          </a:xfrm>
          <a:prstGeom prst="rect">
            <a:avLst/>
          </a:prstGeom>
          <a:solidFill>
            <a:schemeClr val="bg1">
              <a:lumMod val="85000"/>
              <a:lumOff val="15000"/>
            </a:schemeClr>
          </a:solidFill>
        </p:spPr>
        <p:txBody>
          <a:bodyPr wrap="square" rtlCol="0">
            <a:spAutoFit/>
          </a:bodyPr>
          <a:lstStyle/>
          <a:p>
            <a:pPr algn="ctr"/>
            <a:r>
              <a:rPr lang="en-US" sz="2400" dirty="0">
                <a:solidFill>
                  <a:schemeClr val="tx1">
                    <a:lumMod val="65000"/>
                    <a:lumOff val="35000"/>
                  </a:schemeClr>
                </a:solidFill>
              </a:rPr>
              <a:t>OS</a:t>
            </a:r>
          </a:p>
        </p:txBody>
      </p:sp>
      <p:sp>
        <p:nvSpPr>
          <p:cNvPr id="7" name="TextBox 6">
            <a:extLst>
              <a:ext uri="{FF2B5EF4-FFF2-40B4-BE49-F238E27FC236}">
                <a16:creationId xmlns:a16="http://schemas.microsoft.com/office/drawing/2014/main" id="{A10117F7-B77E-C641-96E5-CC821E6281B6}"/>
              </a:ext>
            </a:extLst>
          </p:cNvPr>
          <p:cNvSpPr txBox="1"/>
          <p:nvPr/>
        </p:nvSpPr>
        <p:spPr>
          <a:xfrm>
            <a:off x="5791200" y="3954644"/>
            <a:ext cx="2413001" cy="461665"/>
          </a:xfrm>
          <a:prstGeom prst="rect">
            <a:avLst/>
          </a:prstGeom>
          <a:solidFill>
            <a:srgbClr val="00B0F0"/>
          </a:solidFill>
        </p:spPr>
        <p:txBody>
          <a:bodyPr wrap="square" rtlCol="0">
            <a:spAutoFit/>
          </a:bodyPr>
          <a:lstStyle/>
          <a:p>
            <a:pPr algn="ctr"/>
            <a:r>
              <a:rPr lang="en-US" sz="2400" dirty="0">
                <a:solidFill>
                  <a:schemeClr val="bg2"/>
                </a:solidFill>
              </a:rPr>
              <a:t>Libraries</a:t>
            </a:r>
          </a:p>
        </p:txBody>
      </p:sp>
      <p:sp>
        <p:nvSpPr>
          <p:cNvPr id="8" name="TextBox 7">
            <a:extLst>
              <a:ext uri="{FF2B5EF4-FFF2-40B4-BE49-F238E27FC236}">
                <a16:creationId xmlns:a16="http://schemas.microsoft.com/office/drawing/2014/main" id="{8F73572B-66C4-7443-A9AB-E0365CCADE32}"/>
              </a:ext>
            </a:extLst>
          </p:cNvPr>
          <p:cNvSpPr txBox="1"/>
          <p:nvPr/>
        </p:nvSpPr>
        <p:spPr>
          <a:xfrm>
            <a:off x="8470900" y="3908786"/>
            <a:ext cx="2413001" cy="461665"/>
          </a:xfrm>
          <a:prstGeom prst="rect">
            <a:avLst/>
          </a:prstGeom>
          <a:solidFill>
            <a:schemeClr val="accent3"/>
          </a:solidFill>
        </p:spPr>
        <p:txBody>
          <a:bodyPr wrap="square" rtlCol="0">
            <a:spAutoFit/>
          </a:bodyPr>
          <a:lstStyle/>
          <a:p>
            <a:pPr algn="ctr"/>
            <a:r>
              <a:rPr lang="en-US" sz="2400" dirty="0">
                <a:solidFill>
                  <a:schemeClr val="bg2"/>
                </a:solidFill>
              </a:rPr>
              <a:t>Dependencies</a:t>
            </a:r>
          </a:p>
        </p:txBody>
      </p:sp>
      <p:pic>
        <p:nvPicPr>
          <p:cNvPr id="9" name="Picture 8">
            <a:extLst>
              <a:ext uri="{FF2B5EF4-FFF2-40B4-BE49-F238E27FC236}">
                <a16:creationId xmlns:a16="http://schemas.microsoft.com/office/drawing/2014/main" id="{ECF09794-4D92-2147-9F7E-B69274929377}"/>
              </a:ext>
            </a:extLst>
          </p:cNvPr>
          <p:cNvPicPr>
            <a:picLocks noChangeAspect="1"/>
          </p:cNvPicPr>
          <p:nvPr/>
        </p:nvPicPr>
        <p:blipFill>
          <a:blip r:embed="rId2"/>
          <a:stretch>
            <a:fillRect/>
          </a:stretch>
        </p:blipFill>
        <p:spPr>
          <a:xfrm>
            <a:off x="5850467" y="1288992"/>
            <a:ext cx="1242143" cy="755709"/>
          </a:xfrm>
          <a:prstGeom prst="rect">
            <a:avLst/>
          </a:prstGeom>
        </p:spPr>
      </p:pic>
      <p:pic>
        <p:nvPicPr>
          <p:cNvPr id="10" name="Picture 9">
            <a:extLst>
              <a:ext uri="{FF2B5EF4-FFF2-40B4-BE49-F238E27FC236}">
                <a16:creationId xmlns:a16="http://schemas.microsoft.com/office/drawing/2014/main" id="{EFD59462-8D54-374A-9961-5E306529261B}"/>
              </a:ext>
            </a:extLst>
          </p:cNvPr>
          <p:cNvPicPr>
            <a:picLocks noChangeAspect="1"/>
          </p:cNvPicPr>
          <p:nvPr/>
        </p:nvPicPr>
        <p:blipFill>
          <a:blip r:embed="rId3"/>
          <a:stretch>
            <a:fillRect/>
          </a:stretch>
        </p:blipFill>
        <p:spPr>
          <a:xfrm>
            <a:off x="7344834" y="848726"/>
            <a:ext cx="1242143" cy="1242143"/>
          </a:xfrm>
          <a:prstGeom prst="rect">
            <a:avLst/>
          </a:prstGeom>
        </p:spPr>
      </p:pic>
      <p:pic>
        <p:nvPicPr>
          <p:cNvPr id="11" name="Picture 10">
            <a:extLst>
              <a:ext uri="{FF2B5EF4-FFF2-40B4-BE49-F238E27FC236}">
                <a16:creationId xmlns:a16="http://schemas.microsoft.com/office/drawing/2014/main" id="{DA6D906A-95C1-D04A-A2F4-D111442E39A4}"/>
              </a:ext>
            </a:extLst>
          </p:cNvPr>
          <p:cNvPicPr>
            <a:picLocks noChangeAspect="1"/>
          </p:cNvPicPr>
          <p:nvPr/>
        </p:nvPicPr>
        <p:blipFill>
          <a:blip r:embed="rId4"/>
          <a:stretch>
            <a:fillRect/>
          </a:stretch>
        </p:blipFill>
        <p:spPr>
          <a:xfrm>
            <a:off x="8851900" y="1054483"/>
            <a:ext cx="939800" cy="939800"/>
          </a:xfrm>
          <a:prstGeom prst="rect">
            <a:avLst/>
          </a:prstGeom>
        </p:spPr>
      </p:pic>
      <p:pic>
        <p:nvPicPr>
          <p:cNvPr id="12" name="Picture 11">
            <a:extLst>
              <a:ext uri="{FF2B5EF4-FFF2-40B4-BE49-F238E27FC236}">
                <a16:creationId xmlns:a16="http://schemas.microsoft.com/office/drawing/2014/main" id="{B454D233-F6E3-7440-BC67-53393470A72E}"/>
              </a:ext>
            </a:extLst>
          </p:cNvPr>
          <p:cNvPicPr>
            <a:picLocks noChangeAspect="1"/>
          </p:cNvPicPr>
          <p:nvPr/>
        </p:nvPicPr>
        <p:blipFill>
          <a:blip r:embed="rId5"/>
          <a:stretch>
            <a:fillRect/>
          </a:stretch>
        </p:blipFill>
        <p:spPr>
          <a:xfrm>
            <a:off x="9829801" y="1054483"/>
            <a:ext cx="1184148" cy="939800"/>
          </a:xfrm>
          <a:prstGeom prst="rect">
            <a:avLst/>
          </a:prstGeom>
        </p:spPr>
      </p:pic>
      <p:sp>
        <p:nvSpPr>
          <p:cNvPr id="13" name="Rectangle 12">
            <a:extLst>
              <a:ext uri="{FF2B5EF4-FFF2-40B4-BE49-F238E27FC236}">
                <a16:creationId xmlns:a16="http://schemas.microsoft.com/office/drawing/2014/main" id="{8F4A13C3-D73A-364D-ACB8-37AD1989C3FE}"/>
              </a:ext>
            </a:extLst>
          </p:cNvPr>
          <p:cNvSpPr/>
          <p:nvPr/>
        </p:nvSpPr>
        <p:spPr>
          <a:xfrm>
            <a:off x="375538" y="1716491"/>
            <a:ext cx="4471631" cy="954300"/>
          </a:xfrm>
          <a:prstGeom prst="rect">
            <a:avLst/>
          </a:prstGeom>
        </p:spPr>
        <p:txBody>
          <a:bodyPr wrap="square">
            <a:spAutoFit/>
          </a:bodyPr>
          <a:lstStyle/>
          <a:p>
            <a:pPr marL="285744" indent="-285744" defTabSz="914377">
              <a:buFont typeface="Arial" panose="020B0604020202020204" pitchFamily="34" charset="0"/>
              <a:buChar char="•"/>
            </a:pPr>
            <a:r>
              <a:rPr lang="en-US" sz="1867" dirty="0">
                <a:solidFill>
                  <a:srgbClr val="2B2B2B"/>
                </a:solidFill>
                <a:latin typeface="Arial" panose="020B0604020202020204" pitchFamily="34" charset="0"/>
                <a:cs typeface="Arial" panose="020B0604020202020204" pitchFamily="34" charset="0"/>
              </a:rPr>
              <a:t>Right – Required Hardware</a:t>
            </a:r>
          </a:p>
          <a:p>
            <a:pPr marL="285744" indent="-285744" defTabSz="914377">
              <a:buFont typeface="Arial" panose="020B0604020202020204" pitchFamily="34" charset="0"/>
              <a:buChar char="•"/>
            </a:pPr>
            <a:r>
              <a:rPr lang="en-US" sz="1867" dirty="0">
                <a:solidFill>
                  <a:srgbClr val="2B2B2B"/>
                </a:solidFill>
                <a:latin typeface="Arial" panose="020B0604020202020204" pitchFamily="34" charset="0"/>
                <a:cs typeface="Arial" panose="020B0604020202020204" pitchFamily="34" charset="0"/>
              </a:rPr>
              <a:t>Compatibility/ Dependency</a:t>
            </a:r>
          </a:p>
          <a:p>
            <a:pPr marL="285744" indent="-285744" defTabSz="914377">
              <a:buFont typeface="Arial" panose="020B0604020202020204" pitchFamily="34" charset="0"/>
              <a:buChar char="•"/>
            </a:pPr>
            <a:r>
              <a:rPr lang="en-US" sz="1867" dirty="0">
                <a:solidFill>
                  <a:srgbClr val="2B2B2B"/>
                </a:solidFill>
                <a:latin typeface="Arial" panose="020B0604020202020204" pitchFamily="34" charset="0"/>
                <a:cs typeface="Arial" panose="020B0604020202020204" pitchFamily="34" charset="0"/>
              </a:rPr>
              <a:t>Long setup time</a:t>
            </a:r>
          </a:p>
        </p:txBody>
      </p:sp>
      <p:cxnSp>
        <p:nvCxnSpPr>
          <p:cNvPr id="15" name="Straight Connector 14">
            <a:extLst>
              <a:ext uri="{FF2B5EF4-FFF2-40B4-BE49-F238E27FC236}">
                <a16:creationId xmlns:a16="http://schemas.microsoft.com/office/drawing/2014/main" id="{37B6F398-E25E-E447-B776-7678D6DC0386}"/>
              </a:ext>
            </a:extLst>
          </p:cNvPr>
          <p:cNvCxnSpPr>
            <a:cxnSpLocks/>
            <a:endCxn id="5" idx="0"/>
          </p:cNvCxnSpPr>
          <p:nvPr/>
        </p:nvCxnSpPr>
        <p:spPr>
          <a:xfrm>
            <a:off x="6622182" y="2220228"/>
            <a:ext cx="1715369" cy="2948673"/>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6B16843-3783-A24B-968E-A4B278C21500}"/>
              </a:ext>
            </a:extLst>
          </p:cNvPr>
          <p:cNvCxnSpPr>
            <a:cxnSpLocks/>
            <a:endCxn id="5" idx="0"/>
          </p:cNvCxnSpPr>
          <p:nvPr/>
        </p:nvCxnSpPr>
        <p:spPr>
          <a:xfrm>
            <a:off x="7862639" y="2072830"/>
            <a:ext cx="474912" cy="309607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B8785E4-65EA-884A-BFEC-04062CE3EB51}"/>
              </a:ext>
            </a:extLst>
          </p:cNvPr>
          <p:cNvCxnSpPr>
            <a:cxnSpLocks/>
            <a:endCxn id="5" idx="0"/>
          </p:cNvCxnSpPr>
          <p:nvPr/>
        </p:nvCxnSpPr>
        <p:spPr>
          <a:xfrm flipH="1">
            <a:off x="8337551" y="2090868"/>
            <a:ext cx="979238" cy="3078033"/>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7F4FC49B-6962-3543-92F3-8CA90B92FBEE}"/>
              </a:ext>
            </a:extLst>
          </p:cNvPr>
          <p:cNvCxnSpPr>
            <a:cxnSpLocks/>
            <a:endCxn id="5" idx="0"/>
          </p:cNvCxnSpPr>
          <p:nvPr/>
        </p:nvCxnSpPr>
        <p:spPr>
          <a:xfrm flipH="1">
            <a:off x="8337551" y="2146529"/>
            <a:ext cx="2069854" cy="30223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1376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58FD-95F9-4E4C-B9C9-28CC3D3B4760}"/>
              </a:ext>
            </a:extLst>
          </p:cNvPr>
          <p:cNvSpPr>
            <a:spLocks noGrp="1"/>
          </p:cNvSpPr>
          <p:nvPr>
            <p:ph type="title"/>
          </p:nvPr>
        </p:nvSpPr>
        <p:spPr/>
        <p:txBody>
          <a:bodyPr>
            <a:normAutofit fontScale="90000"/>
          </a:bodyPr>
          <a:lstStyle/>
          <a:p>
            <a:r>
              <a:rPr lang="en-US" dirty="0"/>
              <a:t>Why do you need containers?</a:t>
            </a:r>
          </a:p>
        </p:txBody>
      </p:sp>
      <p:sp>
        <p:nvSpPr>
          <p:cNvPr id="3" name="Slide Number Placeholder 2">
            <a:extLst>
              <a:ext uri="{FF2B5EF4-FFF2-40B4-BE49-F238E27FC236}">
                <a16:creationId xmlns:a16="http://schemas.microsoft.com/office/drawing/2014/main" id="{36DD6458-D045-0646-B8CD-C73CB5575EBE}"/>
              </a:ext>
            </a:extLst>
          </p:cNvPr>
          <p:cNvSpPr>
            <a:spLocks noGrp="1"/>
          </p:cNvSpPr>
          <p:nvPr>
            <p:ph type="sldNum" sz="quarter" idx="10"/>
          </p:nvPr>
        </p:nvSpPr>
        <p:spPr/>
        <p:txBody>
          <a:bodyPr/>
          <a:lstStyle/>
          <a:p>
            <a:fld id="{3FD999D4-B456-9943-89B7-30D56181CE18}" type="slidenum">
              <a:rPr lang="en-US" smtClean="0"/>
              <a:t>15</a:t>
            </a:fld>
            <a:endParaRPr lang="en-US"/>
          </a:p>
        </p:txBody>
      </p:sp>
      <p:sp>
        <p:nvSpPr>
          <p:cNvPr id="5" name="TextBox 4">
            <a:extLst>
              <a:ext uri="{FF2B5EF4-FFF2-40B4-BE49-F238E27FC236}">
                <a16:creationId xmlns:a16="http://schemas.microsoft.com/office/drawing/2014/main" id="{D3C393E8-D7BA-8349-9127-344F1ED1F473}"/>
              </a:ext>
            </a:extLst>
          </p:cNvPr>
          <p:cNvSpPr txBox="1"/>
          <p:nvPr/>
        </p:nvSpPr>
        <p:spPr>
          <a:xfrm>
            <a:off x="5791201" y="5168901"/>
            <a:ext cx="5092700" cy="461665"/>
          </a:xfrm>
          <a:prstGeom prst="rect">
            <a:avLst/>
          </a:prstGeom>
          <a:solidFill>
            <a:schemeClr val="accent3">
              <a:lumMod val="50000"/>
            </a:schemeClr>
          </a:solidFill>
        </p:spPr>
        <p:txBody>
          <a:bodyPr wrap="square" rtlCol="0">
            <a:spAutoFit/>
          </a:bodyPr>
          <a:lstStyle/>
          <a:p>
            <a:pPr algn="ctr"/>
            <a:r>
              <a:rPr lang="en-US" sz="2400" dirty="0">
                <a:solidFill>
                  <a:schemeClr val="bg2"/>
                </a:solidFill>
              </a:rPr>
              <a:t>Hardware</a:t>
            </a:r>
          </a:p>
        </p:txBody>
      </p:sp>
      <p:sp>
        <p:nvSpPr>
          <p:cNvPr id="6" name="TextBox 5">
            <a:extLst>
              <a:ext uri="{FF2B5EF4-FFF2-40B4-BE49-F238E27FC236}">
                <a16:creationId xmlns:a16="http://schemas.microsoft.com/office/drawing/2014/main" id="{4EE4A603-FF09-E048-9381-E8800B12E00B}"/>
              </a:ext>
            </a:extLst>
          </p:cNvPr>
          <p:cNvSpPr txBox="1"/>
          <p:nvPr/>
        </p:nvSpPr>
        <p:spPr>
          <a:xfrm>
            <a:off x="5791201" y="4597401"/>
            <a:ext cx="5092700" cy="461665"/>
          </a:xfrm>
          <a:prstGeom prst="rect">
            <a:avLst/>
          </a:prstGeom>
          <a:solidFill>
            <a:schemeClr val="bg1">
              <a:lumMod val="85000"/>
              <a:lumOff val="15000"/>
            </a:schemeClr>
          </a:solidFill>
        </p:spPr>
        <p:txBody>
          <a:bodyPr wrap="square" rtlCol="0">
            <a:spAutoFit/>
          </a:bodyPr>
          <a:lstStyle/>
          <a:p>
            <a:pPr algn="ctr"/>
            <a:r>
              <a:rPr lang="en-US" sz="2400" dirty="0">
                <a:solidFill>
                  <a:schemeClr val="tx1">
                    <a:lumMod val="65000"/>
                    <a:lumOff val="35000"/>
                  </a:schemeClr>
                </a:solidFill>
              </a:rPr>
              <a:t>OS</a:t>
            </a:r>
          </a:p>
        </p:txBody>
      </p:sp>
      <p:sp>
        <p:nvSpPr>
          <p:cNvPr id="7" name="TextBox 6">
            <a:extLst>
              <a:ext uri="{FF2B5EF4-FFF2-40B4-BE49-F238E27FC236}">
                <a16:creationId xmlns:a16="http://schemas.microsoft.com/office/drawing/2014/main" id="{A10117F7-B77E-C641-96E5-CC821E6281B6}"/>
              </a:ext>
            </a:extLst>
          </p:cNvPr>
          <p:cNvSpPr txBox="1"/>
          <p:nvPr/>
        </p:nvSpPr>
        <p:spPr>
          <a:xfrm>
            <a:off x="5791200" y="3954644"/>
            <a:ext cx="2413001" cy="461665"/>
          </a:xfrm>
          <a:prstGeom prst="rect">
            <a:avLst/>
          </a:prstGeom>
          <a:solidFill>
            <a:srgbClr val="00B0F0"/>
          </a:solidFill>
        </p:spPr>
        <p:txBody>
          <a:bodyPr wrap="square" rtlCol="0">
            <a:spAutoFit/>
          </a:bodyPr>
          <a:lstStyle/>
          <a:p>
            <a:pPr algn="ctr"/>
            <a:r>
              <a:rPr lang="en-US" sz="2400" dirty="0">
                <a:solidFill>
                  <a:schemeClr val="bg2"/>
                </a:solidFill>
              </a:rPr>
              <a:t>Libraries</a:t>
            </a:r>
          </a:p>
        </p:txBody>
      </p:sp>
      <p:sp>
        <p:nvSpPr>
          <p:cNvPr id="8" name="TextBox 7">
            <a:extLst>
              <a:ext uri="{FF2B5EF4-FFF2-40B4-BE49-F238E27FC236}">
                <a16:creationId xmlns:a16="http://schemas.microsoft.com/office/drawing/2014/main" id="{8F73572B-66C4-7443-A9AB-E0365CCADE32}"/>
              </a:ext>
            </a:extLst>
          </p:cNvPr>
          <p:cNvSpPr txBox="1"/>
          <p:nvPr/>
        </p:nvSpPr>
        <p:spPr>
          <a:xfrm>
            <a:off x="8470900" y="3908786"/>
            <a:ext cx="2413001" cy="461665"/>
          </a:xfrm>
          <a:prstGeom prst="rect">
            <a:avLst/>
          </a:prstGeom>
          <a:solidFill>
            <a:schemeClr val="accent3"/>
          </a:solidFill>
        </p:spPr>
        <p:txBody>
          <a:bodyPr wrap="square" rtlCol="0">
            <a:spAutoFit/>
          </a:bodyPr>
          <a:lstStyle/>
          <a:p>
            <a:pPr algn="ctr"/>
            <a:r>
              <a:rPr lang="en-US" sz="2400" dirty="0">
                <a:solidFill>
                  <a:schemeClr val="bg2"/>
                </a:solidFill>
              </a:rPr>
              <a:t>Dependencies</a:t>
            </a:r>
          </a:p>
        </p:txBody>
      </p:sp>
      <p:pic>
        <p:nvPicPr>
          <p:cNvPr id="9" name="Picture 8">
            <a:extLst>
              <a:ext uri="{FF2B5EF4-FFF2-40B4-BE49-F238E27FC236}">
                <a16:creationId xmlns:a16="http://schemas.microsoft.com/office/drawing/2014/main" id="{ECF09794-4D92-2147-9F7E-B69274929377}"/>
              </a:ext>
            </a:extLst>
          </p:cNvPr>
          <p:cNvPicPr>
            <a:picLocks noChangeAspect="1"/>
          </p:cNvPicPr>
          <p:nvPr/>
        </p:nvPicPr>
        <p:blipFill>
          <a:blip r:embed="rId2"/>
          <a:stretch>
            <a:fillRect/>
          </a:stretch>
        </p:blipFill>
        <p:spPr>
          <a:xfrm>
            <a:off x="5850467" y="1288992"/>
            <a:ext cx="1242143" cy="755709"/>
          </a:xfrm>
          <a:prstGeom prst="rect">
            <a:avLst/>
          </a:prstGeom>
        </p:spPr>
      </p:pic>
      <p:pic>
        <p:nvPicPr>
          <p:cNvPr id="10" name="Picture 9">
            <a:extLst>
              <a:ext uri="{FF2B5EF4-FFF2-40B4-BE49-F238E27FC236}">
                <a16:creationId xmlns:a16="http://schemas.microsoft.com/office/drawing/2014/main" id="{EFD59462-8D54-374A-9961-5E306529261B}"/>
              </a:ext>
            </a:extLst>
          </p:cNvPr>
          <p:cNvPicPr>
            <a:picLocks noChangeAspect="1"/>
          </p:cNvPicPr>
          <p:nvPr/>
        </p:nvPicPr>
        <p:blipFill>
          <a:blip r:embed="rId3"/>
          <a:stretch>
            <a:fillRect/>
          </a:stretch>
        </p:blipFill>
        <p:spPr>
          <a:xfrm>
            <a:off x="7344834" y="848726"/>
            <a:ext cx="1242143" cy="1242143"/>
          </a:xfrm>
          <a:prstGeom prst="rect">
            <a:avLst/>
          </a:prstGeom>
        </p:spPr>
      </p:pic>
      <p:pic>
        <p:nvPicPr>
          <p:cNvPr id="11" name="Picture 10">
            <a:extLst>
              <a:ext uri="{FF2B5EF4-FFF2-40B4-BE49-F238E27FC236}">
                <a16:creationId xmlns:a16="http://schemas.microsoft.com/office/drawing/2014/main" id="{DA6D906A-95C1-D04A-A2F4-D111442E39A4}"/>
              </a:ext>
            </a:extLst>
          </p:cNvPr>
          <p:cNvPicPr>
            <a:picLocks noChangeAspect="1"/>
          </p:cNvPicPr>
          <p:nvPr/>
        </p:nvPicPr>
        <p:blipFill>
          <a:blip r:embed="rId4"/>
          <a:stretch>
            <a:fillRect/>
          </a:stretch>
        </p:blipFill>
        <p:spPr>
          <a:xfrm>
            <a:off x="8851900" y="1054483"/>
            <a:ext cx="939800" cy="939800"/>
          </a:xfrm>
          <a:prstGeom prst="rect">
            <a:avLst/>
          </a:prstGeom>
        </p:spPr>
      </p:pic>
      <p:pic>
        <p:nvPicPr>
          <p:cNvPr id="12" name="Picture 11">
            <a:extLst>
              <a:ext uri="{FF2B5EF4-FFF2-40B4-BE49-F238E27FC236}">
                <a16:creationId xmlns:a16="http://schemas.microsoft.com/office/drawing/2014/main" id="{B454D233-F6E3-7440-BC67-53393470A72E}"/>
              </a:ext>
            </a:extLst>
          </p:cNvPr>
          <p:cNvPicPr>
            <a:picLocks noChangeAspect="1"/>
          </p:cNvPicPr>
          <p:nvPr/>
        </p:nvPicPr>
        <p:blipFill>
          <a:blip r:embed="rId5"/>
          <a:stretch>
            <a:fillRect/>
          </a:stretch>
        </p:blipFill>
        <p:spPr>
          <a:xfrm>
            <a:off x="9829801" y="1054483"/>
            <a:ext cx="1184148" cy="939800"/>
          </a:xfrm>
          <a:prstGeom prst="rect">
            <a:avLst/>
          </a:prstGeom>
        </p:spPr>
      </p:pic>
      <p:sp>
        <p:nvSpPr>
          <p:cNvPr id="13" name="Rectangle 12">
            <a:extLst>
              <a:ext uri="{FF2B5EF4-FFF2-40B4-BE49-F238E27FC236}">
                <a16:creationId xmlns:a16="http://schemas.microsoft.com/office/drawing/2014/main" id="{8F4A13C3-D73A-364D-ACB8-37AD1989C3FE}"/>
              </a:ext>
            </a:extLst>
          </p:cNvPr>
          <p:cNvSpPr/>
          <p:nvPr/>
        </p:nvSpPr>
        <p:spPr>
          <a:xfrm>
            <a:off x="375538" y="1716491"/>
            <a:ext cx="4471631" cy="666977"/>
          </a:xfrm>
          <a:prstGeom prst="rect">
            <a:avLst/>
          </a:prstGeom>
        </p:spPr>
        <p:txBody>
          <a:bodyPr wrap="square">
            <a:spAutoFit/>
          </a:bodyPr>
          <a:lstStyle/>
          <a:p>
            <a:pPr marL="285744" indent="-285744" defTabSz="914377">
              <a:buFont typeface="Arial" panose="020B0604020202020204" pitchFamily="34" charset="0"/>
              <a:buChar char="•"/>
            </a:pPr>
            <a:r>
              <a:rPr lang="en-US" sz="1867" dirty="0">
                <a:solidFill>
                  <a:srgbClr val="2B2B2B"/>
                </a:solidFill>
                <a:latin typeface="Arial" panose="020B0604020202020204" pitchFamily="34" charset="0"/>
                <a:cs typeface="Arial" panose="020B0604020202020204" pitchFamily="34" charset="0"/>
              </a:rPr>
              <a:t>Compatibility with OS</a:t>
            </a:r>
          </a:p>
          <a:p>
            <a:pPr marL="285744" indent="-285744" defTabSz="914377">
              <a:buFont typeface="Arial" panose="020B0604020202020204" pitchFamily="34" charset="0"/>
              <a:buChar char="•"/>
            </a:pPr>
            <a:endParaRPr lang="en-US" sz="1867" dirty="0">
              <a:solidFill>
                <a:srgbClr val="2B2B2B"/>
              </a:solidFill>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37B6F398-E25E-E447-B776-7678D6DC0386}"/>
              </a:ext>
            </a:extLst>
          </p:cNvPr>
          <p:cNvCxnSpPr>
            <a:endCxn id="6" idx="0"/>
          </p:cNvCxnSpPr>
          <p:nvPr/>
        </p:nvCxnSpPr>
        <p:spPr>
          <a:xfrm>
            <a:off x="6622182" y="2220229"/>
            <a:ext cx="1715369" cy="2377172"/>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6B16843-3783-A24B-968E-A4B278C21500}"/>
              </a:ext>
            </a:extLst>
          </p:cNvPr>
          <p:cNvCxnSpPr>
            <a:cxnSpLocks/>
            <a:endCxn id="6" idx="0"/>
          </p:cNvCxnSpPr>
          <p:nvPr/>
        </p:nvCxnSpPr>
        <p:spPr>
          <a:xfrm>
            <a:off x="7862639" y="2072829"/>
            <a:ext cx="474912" cy="2524572"/>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B8785E4-65EA-884A-BFEC-04062CE3EB51}"/>
              </a:ext>
            </a:extLst>
          </p:cNvPr>
          <p:cNvCxnSpPr>
            <a:cxnSpLocks/>
            <a:endCxn id="6" idx="0"/>
          </p:cNvCxnSpPr>
          <p:nvPr/>
        </p:nvCxnSpPr>
        <p:spPr>
          <a:xfrm flipH="1">
            <a:off x="8337551" y="2090869"/>
            <a:ext cx="979238" cy="250653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7F4FC49B-6962-3543-92F3-8CA90B92FBEE}"/>
              </a:ext>
            </a:extLst>
          </p:cNvPr>
          <p:cNvCxnSpPr>
            <a:cxnSpLocks/>
            <a:endCxn id="6" idx="0"/>
          </p:cNvCxnSpPr>
          <p:nvPr/>
        </p:nvCxnSpPr>
        <p:spPr>
          <a:xfrm flipH="1">
            <a:off x="8337551" y="2146528"/>
            <a:ext cx="2069854" cy="245087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5049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58FD-95F9-4E4C-B9C9-28CC3D3B4760}"/>
              </a:ext>
            </a:extLst>
          </p:cNvPr>
          <p:cNvSpPr>
            <a:spLocks noGrp="1"/>
          </p:cNvSpPr>
          <p:nvPr>
            <p:ph type="title"/>
          </p:nvPr>
        </p:nvSpPr>
        <p:spPr/>
        <p:txBody>
          <a:bodyPr>
            <a:normAutofit fontScale="90000"/>
          </a:bodyPr>
          <a:lstStyle/>
          <a:p>
            <a:r>
              <a:rPr lang="en-US" dirty="0"/>
              <a:t>Why do you need containers?</a:t>
            </a:r>
          </a:p>
        </p:txBody>
      </p:sp>
      <p:sp>
        <p:nvSpPr>
          <p:cNvPr id="3" name="Slide Number Placeholder 2">
            <a:extLst>
              <a:ext uri="{FF2B5EF4-FFF2-40B4-BE49-F238E27FC236}">
                <a16:creationId xmlns:a16="http://schemas.microsoft.com/office/drawing/2014/main" id="{36DD6458-D045-0646-B8CD-C73CB5575EBE}"/>
              </a:ext>
            </a:extLst>
          </p:cNvPr>
          <p:cNvSpPr>
            <a:spLocks noGrp="1"/>
          </p:cNvSpPr>
          <p:nvPr>
            <p:ph type="sldNum" sz="quarter" idx="10"/>
          </p:nvPr>
        </p:nvSpPr>
        <p:spPr/>
        <p:txBody>
          <a:bodyPr/>
          <a:lstStyle/>
          <a:p>
            <a:fld id="{3FD999D4-B456-9943-89B7-30D56181CE18}" type="slidenum">
              <a:rPr lang="en-US" smtClean="0"/>
              <a:t>16</a:t>
            </a:fld>
            <a:endParaRPr lang="en-US"/>
          </a:p>
        </p:txBody>
      </p:sp>
      <p:sp>
        <p:nvSpPr>
          <p:cNvPr id="5" name="TextBox 4">
            <a:extLst>
              <a:ext uri="{FF2B5EF4-FFF2-40B4-BE49-F238E27FC236}">
                <a16:creationId xmlns:a16="http://schemas.microsoft.com/office/drawing/2014/main" id="{D3C393E8-D7BA-8349-9127-344F1ED1F473}"/>
              </a:ext>
            </a:extLst>
          </p:cNvPr>
          <p:cNvSpPr txBox="1"/>
          <p:nvPr/>
        </p:nvSpPr>
        <p:spPr>
          <a:xfrm>
            <a:off x="5791201" y="5168901"/>
            <a:ext cx="5092700" cy="461665"/>
          </a:xfrm>
          <a:prstGeom prst="rect">
            <a:avLst/>
          </a:prstGeom>
          <a:solidFill>
            <a:schemeClr val="accent3">
              <a:lumMod val="50000"/>
            </a:schemeClr>
          </a:solidFill>
        </p:spPr>
        <p:txBody>
          <a:bodyPr wrap="square" rtlCol="0">
            <a:spAutoFit/>
          </a:bodyPr>
          <a:lstStyle/>
          <a:p>
            <a:pPr algn="ctr"/>
            <a:r>
              <a:rPr lang="en-US" sz="2400" dirty="0">
                <a:solidFill>
                  <a:schemeClr val="bg2"/>
                </a:solidFill>
              </a:rPr>
              <a:t>Hardware</a:t>
            </a:r>
          </a:p>
        </p:txBody>
      </p:sp>
      <p:sp>
        <p:nvSpPr>
          <p:cNvPr id="6" name="TextBox 5">
            <a:extLst>
              <a:ext uri="{FF2B5EF4-FFF2-40B4-BE49-F238E27FC236}">
                <a16:creationId xmlns:a16="http://schemas.microsoft.com/office/drawing/2014/main" id="{4EE4A603-FF09-E048-9381-E8800B12E00B}"/>
              </a:ext>
            </a:extLst>
          </p:cNvPr>
          <p:cNvSpPr txBox="1"/>
          <p:nvPr/>
        </p:nvSpPr>
        <p:spPr>
          <a:xfrm>
            <a:off x="5791201" y="4597401"/>
            <a:ext cx="5092700" cy="461665"/>
          </a:xfrm>
          <a:prstGeom prst="rect">
            <a:avLst/>
          </a:prstGeom>
          <a:solidFill>
            <a:schemeClr val="bg1">
              <a:lumMod val="85000"/>
              <a:lumOff val="15000"/>
            </a:schemeClr>
          </a:solidFill>
        </p:spPr>
        <p:txBody>
          <a:bodyPr wrap="square" rtlCol="0">
            <a:spAutoFit/>
          </a:bodyPr>
          <a:lstStyle/>
          <a:p>
            <a:pPr algn="ctr"/>
            <a:r>
              <a:rPr lang="en-US" sz="2400" dirty="0">
                <a:solidFill>
                  <a:schemeClr val="tx1">
                    <a:lumMod val="65000"/>
                    <a:lumOff val="35000"/>
                  </a:schemeClr>
                </a:solidFill>
              </a:rPr>
              <a:t>OS</a:t>
            </a:r>
          </a:p>
        </p:txBody>
      </p:sp>
      <p:sp>
        <p:nvSpPr>
          <p:cNvPr id="7" name="TextBox 6">
            <a:extLst>
              <a:ext uri="{FF2B5EF4-FFF2-40B4-BE49-F238E27FC236}">
                <a16:creationId xmlns:a16="http://schemas.microsoft.com/office/drawing/2014/main" id="{A10117F7-B77E-C641-96E5-CC821E6281B6}"/>
              </a:ext>
            </a:extLst>
          </p:cNvPr>
          <p:cNvSpPr txBox="1"/>
          <p:nvPr/>
        </p:nvSpPr>
        <p:spPr>
          <a:xfrm>
            <a:off x="5791200" y="3954644"/>
            <a:ext cx="2413001" cy="461665"/>
          </a:xfrm>
          <a:prstGeom prst="rect">
            <a:avLst/>
          </a:prstGeom>
          <a:solidFill>
            <a:srgbClr val="00B0F0"/>
          </a:solidFill>
        </p:spPr>
        <p:txBody>
          <a:bodyPr wrap="square" rtlCol="0">
            <a:spAutoFit/>
          </a:bodyPr>
          <a:lstStyle/>
          <a:p>
            <a:pPr algn="ctr"/>
            <a:r>
              <a:rPr lang="en-US" sz="2400" dirty="0">
                <a:solidFill>
                  <a:schemeClr val="bg2"/>
                </a:solidFill>
              </a:rPr>
              <a:t>Libraries</a:t>
            </a:r>
          </a:p>
        </p:txBody>
      </p:sp>
      <p:sp>
        <p:nvSpPr>
          <p:cNvPr id="8" name="TextBox 7">
            <a:extLst>
              <a:ext uri="{FF2B5EF4-FFF2-40B4-BE49-F238E27FC236}">
                <a16:creationId xmlns:a16="http://schemas.microsoft.com/office/drawing/2014/main" id="{8F73572B-66C4-7443-A9AB-E0365CCADE32}"/>
              </a:ext>
            </a:extLst>
          </p:cNvPr>
          <p:cNvSpPr txBox="1"/>
          <p:nvPr/>
        </p:nvSpPr>
        <p:spPr>
          <a:xfrm>
            <a:off x="8470900" y="3908786"/>
            <a:ext cx="2413001" cy="461665"/>
          </a:xfrm>
          <a:prstGeom prst="rect">
            <a:avLst/>
          </a:prstGeom>
          <a:solidFill>
            <a:schemeClr val="accent3"/>
          </a:solidFill>
        </p:spPr>
        <p:txBody>
          <a:bodyPr wrap="square" rtlCol="0">
            <a:spAutoFit/>
          </a:bodyPr>
          <a:lstStyle/>
          <a:p>
            <a:pPr algn="ctr"/>
            <a:r>
              <a:rPr lang="en-US" sz="2400" dirty="0">
                <a:solidFill>
                  <a:schemeClr val="bg2"/>
                </a:solidFill>
              </a:rPr>
              <a:t>Dependencies</a:t>
            </a:r>
          </a:p>
        </p:txBody>
      </p:sp>
      <p:pic>
        <p:nvPicPr>
          <p:cNvPr id="9" name="Picture 8">
            <a:extLst>
              <a:ext uri="{FF2B5EF4-FFF2-40B4-BE49-F238E27FC236}">
                <a16:creationId xmlns:a16="http://schemas.microsoft.com/office/drawing/2014/main" id="{ECF09794-4D92-2147-9F7E-B69274929377}"/>
              </a:ext>
            </a:extLst>
          </p:cNvPr>
          <p:cNvPicPr>
            <a:picLocks noChangeAspect="1"/>
          </p:cNvPicPr>
          <p:nvPr/>
        </p:nvPicPr>
        <p:blipFill>
          <a:blip r:embed="rId2"/>
          <a:stretch>
            <a:fillRect/>
          </a:stretch>
        </p:blipFill>
        <p:spPr>
          <a:xfrm>
            <a:off x="5850467" y="1288992"/>
            <a:ext cx="1242143" cy="755709"/>
          </a:xfrm>
          <a:prstGeom prst="rect">
            <a:avLst/>
          </a:prstGeom>
        </p:spPr>
      </p:pic>
      <p:pic>
        <p:nvPicPr>
          <p:cNvPr id="10" name="Picture 9">
            <a:extLst>
              <a:ext uri="{FF2B5EF4-FFF2-40B4-BE49-F238E27FC236}">
                <a16:creationId xmlns:a16="http://schemas.microsoft.com/office/drawing/2014/main" id="{EFD59462-8D54-374A-9961-5E306529261B}"/>
              </a:ext>
            </a:extLst>
          </p:cNvPr>
          <p:cNvPicPr>
            <a:picLocks noChangeAspect="1"/>
          </p:cNvPicPr>
          <p:nvPr/>
        </p:nvPicPr>
        <p:blipFill>
          <a:blip r:embed="rId3"/>
          <a:stretch>
            <a:fillRect/>
          </a:stretch>
        </p:blipFill>
        <p:spPr>
          <a:xfrm>
            <a:off x="7344834" y="848726"/>
            <a:ext cx="1242143" cy="1242143"/>
          </a:xfrm>
          <a:prstGeom prst="rect">
            <a:avLst/>
          </a:prstGeom>
        </p:spPr>
      </p:pic>
      <p:pic>
        <p:nvPicPr>
          <p:cNvPr id="11" name="Picture 10">
            <a:extLst>
              <a:ext uri="{FF2B5EF4-FFF2-40B4-BE49-F238E27FC236}">
                <a16:creationId xmlns:a16="http://schemas.microsoft.com/office/drawing/2014/main" id="{DA6D906A-95C1-D04A-A2F4-D111442E39A4}"/>
              </a:ext>
            </a:extLst>
          </p:cNvPr>
          <p:cNvPicPr>
            <a:picLocks noChangeAspect="1"/>
          </p:cNvPicPr>
          <p:nvPr/>
        </p:nvPicPr>
        <p:blipFill>
          <a:blip r:embed="rId4"/>
          <a:stretch>
            <a:fillRect/>
          </a:stretch>
        </p:blipFill>
        <p:spPr>
          <a:xfrm>
            <a:off x="8851900" y="1054483"/>
            <a:ext cx="939800" cy="939800"/>
          </a:xfrm>
          <a:prstGeom prst="rect">
            <a:avLst/>
          </a:prstGeom>
        </p:spPr>
      </p:pic>
      <p:pic>
        <p:nvPicPr>
          <p:cNvPr id="12" name="Picture 11">
            <a:extLst>
              <a:ext uri="{FF2B5EF4-FFF2-40B4-BE49-F238E27FC236}">
                <a16:creationId xmlns:a16="http://schemas.microsoft.com/office/drawing/2014/main" id="{B454D233-F6E3-7440-BC67-53393470A72E}"/>
              </a:ext>
            </a:extLst>
          </p:cNvPr>
          <p:cNvPicPr>
            <a:picLocks noChangeAspect="1"/>
          </p:cNvPicPr>
          <p:nvPr/>
        </p:nvPicPr>
        <p:blipFill>
          <a:blip r:embed="rId5"/>
          <a:stretch>
            <a:fillRect/>
          </a:stretch>
        </p:blipFill>
        <p:spPr>
          <a:xfrm>
            <a:off x="9829801" y="1054483"/>
            <a:ext cx="1184148" cy="939800"/>
          </a:xfrm>
          <a:prstGeom prst="rect">
            <a:avLst/>
          </a:prstGeom>
        </p:spPr>
      </p:pic>
      <p:sp>
        <p:nvSpPr>
          <p:cNvPr id="13" name="Rectangle 12">
            <a:extLst>
              <a:ext uri="{FF2B5EF4-FFF2-40B4-BE49-F238E27FC236}">
                <a16:creationId xmlns:a16="http://schemas.microsoft.com/office/drawing/2014/main" id="{8F4A13C3-D73A-364D-ACB8-37AD1989C3FE}"/>
              </a:ext>
            </a:extLst>
          </p:cNvPr>
          <p:cNvSpPr/>
          <p:nvPr/>
        </p:nvSpPr>
        <p:spPr>
          <a:xfrm>
            <a:off x="375538" y="1716491"/>
            <a:ext cx="4471631" cy="1528945"/>
          </a:xfrm>
          <a:prstGeom prst="rect">
            <a:avLst/>
          </a:prstGeom>
        </p:spPr>
        <p:txBody>
          <a:bodyPr wrap="square">
            <a:spAutoFit/>
          </a:bodyPr>
          <a:lstStyle/>
          <a:p>
            <a:pPr marL="285744" indent="-285744" defTabSz="914377">
              <a:buFont typeface="Arial" panose="020B0604020202020204" pitchFamily="34" charset="0"/>
              <a:buChar char="•"/>
            </a:pPr>
            <a:r>
              <a:rPr lang="en-US" sz="1867" dirty="0">
                <a:solidFill>
                  <a:srgbClr val="2B2B2B"/>
                </a:solidFill>
                <a:latin typeface="Arial" panose="020B0604020202020204" pitchFamily="34" charset="0"/>
                <a:cs typeface="Arial" panose="020B0604020202020204" pitchFamily="34" charset="0"/>
              </a:rPr>
              <a:t>Compatibility to work together </a:t>
            </a:r>
          </a:p>
          <a:p>
            <a:pPr marL="285744" indent="-285744" defTabSz="914377">
              <a:buFont typeface="Arial" panose="020B0604020202020204" pitchFamily="34" charset="0"/>
              <a:buChar char="•"/>
            </a:pPr>
            <a:r>
              <a:rPr lang="en-US" sz="1867" dirty="0">
                <a:solidFill>
                  <a:srgbClr val="2B2B2B"/>
                </a:solidFill>
                <a:latin typeface="Arial" panose="020B0604020202020204" pitchFamily="34" charset="0"/>
                <a:cs typeface="Arial" panose="020B0604020202020204" pitchFamily="34" charset="0"/>
              </a:rPr>
              <a:t>Dependency on particular version supported </a:t>
            </a:r>
            <a:r>
              <a:rPr lang="en-US" sz="1867" dirty="0" err="1">
                <a:solidFill>
                  <a:srgbClr val="2B2B2B"/>
                </a:solidFill>
                <a:latin typeface="Arial" panose="020B0604020202020204" pitchFamily="34" charset="0"/>
                <a:cs typeface="Arial" panose="020B0604020202020204" pitchFamily="34" charset="0"/>
              </a:rPr>
              <a:t>etc</a:t>
            </a:r>
            <a:endParaRPr lang="en-US" sz="1867" dirty="0">
              <a:solidFill>
                <a:srgbClr val="2B2B2B"/>
              </a:solidFill>
              <a:latin typeface="Arial" panose="020B0604020202020204" pitchFamily="34" charset="0"/>
              <a:cs typeface="Arial" panose="020B0604020202020204" pitchFamily="34" charset="0"/>
            </a:endParaRPr>
          </a:p>
          <a:p>
            <a:pPr marL="285744" indent="-285744" defTabSz="914377">
              <a:buFont typeface="Arial" panose="020B0604020202020204" pitchFamily="34" charset="0"/>
              <a:buChar char="•"/>
            </a:pPr>
            <a:r>
              <a:rPr lang="en-US" sz="1867" dirty="0">
                <a:solidFill>
                  <a:srgbClr val="2B2B2B"/>
                </a:solidFill>
                <a:latin typeface="Arial" panose="020B0604020202020204" pitchFamily="34" charset="0"/>
                <a:cs typeface="Arial" panose="020B0604020202020204" pitchFamily="34" charset="0"/>
              </a:rPr>
              <a:t>Any Upgrade/Change</a:t>
            </a:r>
          </a:p>
          <a:p>
            <a:pPr marL="285744" indent="-285744" defTabSz="914377">
              <a:buFont typeface="Arial" panose="020B0604020202020204" pitchFamily="34" charset="0"/>
              <a:buChar char="•"/>
            </a:pPr>
            <a:endParaRPr lang="en-US" sz="1867" dirty="0">
              <a:solidFill>
                <a:srgbClr val="2B2B2B"/>
              </a:solidFill>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37B6F398-E25E-E447-B776-7678D6DC0386}"/>
              </a:ext>
            </a:extLst>
          </p:cNvPr>
          <p:cNvCxnSpPr>
            <a:cxnSpLocks/>
            <a:endCxn id="7" idx="0"/>
          </p:cNvCxnSpPr>
          <p:nvPr/>
        </p:nvCxnSpPr>
        <p:spPr>
          <a:xfrm>
            <a:off x="6622182" y="2220229"/>
            <a:ext cx="375519" cy="17344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6B16843-3783-A24B-968E-A4B278C21500}"/>
              </a:ext>
            </a:extLst>
          </p:cNvPr>
          <p:cNvCxnSpPr>
            <a:cxnSpLocks/>
            <a:stCxn id="10" idx="2"/>
            <a:endCxn id="7" idx="0"/>
          </p:cNvCxnSpPr>
          <p:nvPr/>
        </p:nvCxnSpPr>
        <p:spPr>
          <a:xfrm flipH="1">
            <a:off x="6997701" y="2090869"/>
            <a:ext cx="968205" cy="18637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B8785E4-65EA-884A-BFEC-04062CE3EB51}"/>
              </a:ext>
            </a:extLst>
          </p:cNvPr>
          <p:cNvCxnSpPr>
            <a:cxnSpLocks/>
            <a:stCxn id="11" idx="2"/>
            <a:endCxn id="7" idx="0"/>
          </p:cNvCxnSpPr>
          <p:nvPr/>
        </p:nvCxnSpPr>
        <p:spPr>
          <a:xfrm flipH="1">
            <a:off x="6997701" y="1994283"/>
            <a:ext cx="2324099" cy="196036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7F4FC49B-6962-3543-92F3-8CA90B92FBEE}"/>
              </a:ext>
            </a:extLst>
          </p:cNvPr>
          <p:cNvCxnSpPr>
            <a:cxnSpLocks/>
            <a:stCxn id="12" idx="2"/>
            <a:endCxn id="7" idx="0"/>
          </p:cNvCxnSpPr>
          <p:nvPr/>
        </p:nvCxnSpPr>
        <p:spPr>
          <a:xfrm flipH="1">
            <a:off x="6997701" y="1994283"/>
            <a:ext cx="3424174" cy="1960361"/>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431F17B-F502-C549-B991-2BE4D3FAE4D9}"/>
              </a:ext>
            </a:extLst>
          </p:cNvPr>
          <p:cNvCxnSpPr>
            <a:endCxn id="8" idx="0"/>
          </p:cNvCxnSpPr>
          <p:nvPr/>
        </p:nvCxnSpPr>
        <p:spPr>
          <a:xfrm>
            <a:off x="6609349" y="2208934"/>
            <a:ext cx="3068052" cy="169985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0F2F2A2-711C-5949-8678-F94C521CCF3E}"/>
              </a:ext>
            </a:extLst>
          </p:cNvPr>
          <p:cNvCxnSpPr>
            <a:stCxn id="10" idx="2"/>
            <a:endCxn id="8" idx="0"/>
          </p:cNvCxnSpPr>
          <p:nvPr/>
        </p:nvCxnSpPr>
        <p:spPr>
          <a:xfrm>
            <a:off x="7965906" y="2090869"/>
            <a:ext cx="1711495" cy="181791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4CF75E6-15F2-164B-95EA-E68DCD2F6D81}"/>
              </a:ext>
            </a:extLst>
          </p:cNvPr>
          <p:cNvCxnSpPr>
            <a:stCxn id="11" idx="2"/>
            <a:endCxn id="8" idx="0"/>
          </p:cNvCxnSpPr>
          <p:nvPr/>
        </p:nvCxnSpPr>
        <p:spPr>
          <a:xfrm>
            <a:off x="9321800" y="1994283"/>
            <a:ext cx="355601" cy="1914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71FC130A-75B9-DD43-A682-020C9A962857}"/>
              </a:ext>
            </a:extLst>
          </p:cNvPr>
          <p:cNvCxnSpPr>
            <a:stCxn id="12" idx="2"/>
            <a:endCxn id="8" idx="0"/>
          </p:cNvCxnSpPr>
          <p:nvPr/>
        </p:nvCxnSpPr>
        <p:spPr>
          <a:xfrm flipH="1">
            <a:off x="9677401" y="1994283"/>
            <a:ext cx="744474" cy="191450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9014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58FD-95F9-4E4C-B9C9-28CC3D3B4760}"/>
              </a:ext>
            </a:extLst>
          </p:cNvPr>
          <p:cNvSpPr>
            <a:spLocks noGrp="1"/>
          </p:cNvSpPr>
          <p:nvPr>
            <p:ph type="title"/>
          </p:nvPr>
        </p:nvSpPr>
        <p:spPr/>
        <p:txBody>
          <a:bodyPr>
            <a:normAutofit fontScale="90000"/>
          </a:bodyPr>
          <a:lstStyle/>
          <a:p>
            <a:r>
              <a:rPr lang="en-US" dirty="0"/>
              <a:t>Why do you need containers?</a:t>
            </a:r>
          </a:p>
        </p:txBody>
      </p:sp>
      <p:sp>
        <p:nvSpPr>
          <p:cNvPr id="3" name="Slide Number Placeholder 2">
            <a:extLst>
              <a:ext uri="{FF2B5EF4-FFF2-40B4-BE49-F238E27FC236}">
                <a16:creationId xmlns:a16="http://schemas.microsoft.com/office/drawing/2014/main" id="{36DD6458-D045-0646-B8CD-C73CB5575EBE}"/>
              </a:ext>
            </a:extLst>
          </p:cNvPr>
          <p:cNvSpPr>
            <a:spLocks noGrp="1"/>
          </p:cNvSpPr>
          <p:nvPr>
            <p:ph type="sldNum" sz="quarter" idx="10"/>
          </p:nvPr>
        </p:nvSpPr>
        <p:spPr/>
        <p:txBody>
          <a:bodyPr/>
          <a:lstStyle/>
          <a:p>
            <a:fld id="{3FD999D4-B456-9943-89B7-30D56181CE18}" type="slidenum">
              <a:rPr lang="en-US" smtClean="0"/>
              <a:t>17</a:t>
            </a:fld>
            <a:endParaRPr lang="en-US"/>
          </a:p>
        </p:txBody>
      </p:sp>
      <p:sp>
        <p:nvSpPr>
          <p:cNvPr id="5" name="TextBox 4">
            <a:extLst>
              <a:ext uri="{FF2B5EF4-FFF2-40B4-BE49-F238E27FC236}">
                <a16:creationId xmlns:a16="http://schemas.microsoft.com/office/drawing/2014/main" id="{D3C393E8-D7BA-8349-9127-344F1ED1F473}"/>
              </a:ext>
            </a:extLst>
          </p:cNvPr>
          <p:cNvSpPr txBox="1"/>
          <p:nvPr/>
        </p:nvSpPr>
        <p:spPr>
          <a:xfrm>
            <a:off x="5791201" y="5168901"/>
            <a:ext cx="5092700" cy="461665"/>
          </a:xfrm>
          <a:prstGeom prst="rect">
            <a:avLst/>
          </a:prstGeom>
          <a:solidFill>
            <a:schemeClr val="accent3">
              <a:lumMod val="50000"/>
            </a:schemeClr>
          </a:solidFill>
        </p:spPr>
        <p:txBody>
          <a:bodyPr wrap="square" rtlCol="0">
            <a:spAutoFit/>
          </a:bodyPr>
          <a:lstStyle/>
          <a:p>
            <a:pPr algn="ctr"/>
            <a:r>
              <a:rPr lang="en-US" sz="2400" dirty="0">
                <a:solidFill>
                  <a:schemeClr val="bg2"/>
                </a:solidFill>
              </a:rPr>
              <a:t>Hardware</a:t>
            </a:r>
          </a:p>
        </p:txBody>
      </p:sp>
      <p:sp>
        <p:nvSpPr>
          <p:cNvPr id="6" name="TextBox 5">
            <a:extLst>
              <a:ext uri="{FF2B5EF4-FFF2-40B4-BE49-F238E27FC236}">
                <a16:creationId xmlns:a16="http://schemas.microsoft.com/office/drawing/2014/main" id="{4EE4A603-FF09-E048-9381-E8800B12E00B}"/>
              </a:ext>
            </a:extLst>
          </p:cNvPr>
          <p:cNvSpPr txBox="1"/>
          <p:nvPr/>
        </p:nvSpPr>
        <p:spPr>
          <a:xfrm>
            <a:off x="5791201" y="4597401"/>
            <a:ext cx="5092700" cy="461665"/>
          </a:xfrm>
          <a:prstGeom prst="rect">
            <a:avLst/>
          </a:prstGeom>
          <a:solidFill>
            <a:schemeClr val="bg1">
              <a:lumMod val="85000"/>
              <a:lumOff val="15000"/>
            </a:schemeClr>
          </a:solidFill>
        </p:spPr>
        <p:txBody>
          <a:bodyPr wrap="square" rtlCol="0">
            <a:spAutoFit/>
          </a:bodyPr>
          <a:lstStyle/>
          <a:p>
            <a:pPr algn="ctr"/>
            <a:r>
              <a:rPr lang="en-US" sz="2400" dirty="0">
                <a:solidFill>
                  <a:schemeClr val="tx1">
                    <a:lumMod val="65000"/>
                    <a:lumOff val="35000"/>
                  </a:schemeClr>
                </a:solidFill>
              </a:rPr>
              <a:t>OS</a:t>
            </a:r>
          </a:p>
        </p:txBody>
      </p:sp>
      <p:sp>
        <p:nvSpPr>
          <p:cNvPr id="7" name="TextBox 6">
            <a:extLst>
              <a:ext uri="{FF2B5EF4-FFF2-40B4-BE49-F238E27FC236}">
                <a16:creationId xmlns:a16="http://schemas.microsoft.com/office/drawing/2014/main" id="{A10117F7-B77E-C641-96E5-CC821E6281B6}"/>
              </a:ext>
            </a:extLst>
          </p:cNvPr>
          <p:cNvSpPr txBox="1"/>
          <p:nvPr/>
        </p:nvSpPr>
        <p:spPr>
          <a:xfrm>
            <a:off x="5791200" y="3954644"/>
            <a:ext cx="2413001" cy="461665"/>
          </a:xfrm>
          <a:prstGeom prst="rect">
            <a:avLst/>
          </a:prstGeom>
          <a:solidFill>
            <a:srgbClr val="00B0F0"/>
          </a:solidFill>
        </p:spPr>
        <p:txBody>
          <a:bodyPr wrap="square" rtlCol="0">
            <a:spAutoFit/>
          </a:bodyPr>
          <a:lstStyle/>
          <a:p>
            <a:pPr algn="ctr"/>
            <a:r>
              <a:rPr lang="en-US" sz="2400" dirty="0">
                <a:solidFill>
                  <a:schemeClr val="bg2"/>
                </a:solidFill>
              </a:rPr>
              <a:t>Libraries</a:t>
            </a:r>
          </a:p>
        </p:txBody>
      </p:sp>
      <p:sp>
        <p:nvSpPr>
          <p:cNvPr id="8" name="TextBox 7">
            <a:extLst>
              <a:ext uri="{FF2B5EF4-FFF2-40B4-BE49-F238E27FC236}">
                <a16:creationId xmlns:a16="http://schemas.microsoft.com/office/drawing/2014/main" id="{8F73572B-66C4-7443-A9AB-E0365CCADE32}"/>
              </a:ext>
            </a:extLst>
          </p:cNvPr>
          <p:cNvSpPr txBox="1"/>
          <p:nvPr/>
        </p:nvSpPr>
        <p:spPr>
          <a:xfrm>
            <a:off x="8470900" y="3908786"/>
            <a:ext cx="2413001" cy="461665"/>
          </a:xfrm>
          <a:prstGeom prst="rect">
            <a:avLst/>
          </a:prstGeom>
          <a:solidFill>
            <a:schemeClr val="accent3"/>
          </a:solidFill>
        </p:spPr>
        <p:txBody>
          <a:bodyPr wrap="square" rtlCol="0">
            <a:spAutoFit/>
          </a:bodyPr>
          <a:lstStyle/>
          <a:p>
            <a:pPr algn="ctr"/>
            <a:r>
              <a:rPr lang="en-US" sz="2400" dirty="0">
                <a:solidFill>
                  <a:schemeClr val="bg2"/>
                </a:solidFill>
              </a:rPr>
              <a:t>Dependencies</a:t>
            </a:r>
          </a:p>
        </p:txBody>
      </p:sp>
      <p:pic>
        <p:nvPicPr>
          <p:cNvPr id="9" name="Picture 8">
            <a:extLst>
              <a:ext uri="{FF2B5EF4-FFF2-40B4-BE49-F238E27FC236}">
                <a16:creationId xmlns:a16="http://schemas.microsoft.com/office/drawing/2014/main" id="{ECF09794-4D92-2147-9F7E-B69274929377}"/>
              </a:ext>
            </a:extLst>
          </p:cNvPr>
          <p:cNvPicPr>
            <a:picLocks noChangeAspect="1"/>
          </p:cNvPicPr>
          <p:nvPr/>
        </p:nvPicPr>
        <p:blipFill>
          <a:blip r:embed="rId2"/>
          <a:stretch>
            <a:fillRect/>
          </a:stretch>
        </p:blipFill>
        <p:spPr>
          <a:xfrm>
            <a:off x="5850467" y="1288992"/>
            <a:ext cx="1242143" cy="755709"/>
          </a:xfrm>
          <a:prstGeom prst="rect">
            <a:avLst/>
          </a:prstGeom>
        </p:spPr>
      </p:pic>
      <p:pic>
        <p:nvPicPr>
          <p:cNvPr id="10" name="Picture 9">
            <a:extLst>
              <a:ext uri="{FF2B5EF4-FFF2-40B4-BE49-F238E27FC236}">
                <a16:creationId xmlns:a16="http://schemas.microsoft.com/office/drawing/2014/main" id="{EFD59462-8D54-374A-9961-5E306529261B}"/>
              </a:ext>
            </a:extLst>
          </p:cNvPr>
          <p:cNvPicPr>
            <a:picLocks noChangeAspect="1"/>
          </p:cNvPicPr>
          <p:nvPr/>
        </p:nvPicPr>
        <p:blipFill>
          <a:blip r:embed="rId3"/>
          <a:stretch>
            <a:fillRect/>
          </a:stretch>
        </p:blipFill>
        <p:spPr>
          <a:xfrm>
            <a:off x="7302519" y="852871"/>
            <a:ext cx="1242143" cy="1242143"/>
          </a:xfrm>
          <a:prstGeom prst="rect">
            <a:avLst/>
          </a:prstGeom>
        </p:spPr>
      </p:pic>
      <p:pic>
        <p:nvPicPr>
          <p:cNvPr id="11" name="Picture 10">
            <a:extLst>
              <a:ext uri="{FF2B5EF4-FFF2-40B4-BE49-F238E27FC236}">
                <a16:creationId xmlns:a16="http://schemas.microsoft.com/office/drawing/2014/main" id="{DA6D906A-95C1-D04A-A2F4-D111442E39A4}"/>
              </a:ext>
            </a:extLst>
          </p:cNvPr>
          <p:cNvPicPr>
            <a:picLocks noChangeAspect="1"/>
          </p:cNvPicPr>
          <p:nvPr/>
        </p:nvPicPr>
        <p:blipFill>
          <a:blip r:embed="rId4"/>
          <a:stretch>
            <a:fillRect/>
          </a:stretch>
        </p:blipFill>
        <p:spPr>
          <a:xfrm>
            <a:off x="8851900" y="1054483"/>
            <a:ext cx="939800" cy="939800"/>
          </a:xfrm>
          <a:prstGeom prst="rect">
            <a:avLst/>
          </a:prstGeom>
        </p:spPr>
      </p:pic>
      <p:pic>
        <p:nvPicPr>
          <p:cNvPr id="12" name="Picture 11">
            <a:extLst>
              <a:ext uri="{FF2B5EF4-FFF2-40B4-BE49-F238E27FC236}">
                <a16:creationId xmlns:a16="http://schemas.microsoft.com/office/drawing/2014/main" id="{B454D233-F6E3-7440-BC67-53393470A72E}"/>
              </a:ext>
            </a:extLst>
          </p:cNvPr>
          <p:cNvPicPr>
            <a:picLocks noChangeAspect="1"/>
          </p:cNvPicPr>
          <p:nvPr/>
        </p:nvPicPr>
        <p:blipFill>
          <a:blip r:embed="rId5"/>
          <a:stretch>
            <a:fillRect/>
          </a:stretch>
        </p:blipFill>
        <p:spPr>
          <a:xfrm>
            <a:off x="9829801" y="1054483"/>
            <a:ext cx="1184148" cy="939800"/>
          </a:xfrm>
          <a:prstGeom prst="rect">
            <a:avLst/>
          </a:prstGeom>
        </p:spPr>
      </p:pic>
      <p:sp>
        <p:nvSpPr>
          <p:cNvPr id="13" name="Rectangle 12">
            <a:extLst>
              <a:ext uri="{FF2B5EF4-FFF2-40B4-BE49-F238E27FC236}">
                <a16:creationId xmlns:a16="http://schemas.microsoft.com/office/drawing/2014/main" id="{8F4A13C3-D73A-364D-ACB8-37AD1989C3FE}"/>
              </a:ext>
            </a:extLst>
          </p:cNvPr>
          <p:cNvSpPr/>
          <p:nvPr/>
        </p:nvSpPr>
        <p:spPr>
          <a:xfrm>
            <a:off x="375538" y="1716491"/>
            <a:ext cx="4471631" cy="1241622"/>
          </a:xfrm>
          <a:prstGeom prst="rect">
            <a:avLst/>
          </a:prstGeom>
        </p:spPr>
        <p:txBody>
          <a:bodyPr wrap="square">
            <a:spAutoFit/>
          </a:bodyPr>
          <a:lstStyle/>
          <a:p>
            <a:pPr marL="285744" indent="-285744" defTabSz="914377">
              <a:buFont typeface="Arial" panose="020B0604020202020204" pitchFamily="34" charset="0"/>
              <a:buChar char="•"/>
            </a:pPr>
            <a:r>
              <a:rPr lang="en-US" sz="1867" dirty="0">
                <a:solidFill>
                  <a:srgbClr val="2B2B2B"/>
                </a:solidFill>
                <a:latin typeface="Arial" panose="020B0604020202020204" pitchFamily="34" charset="0"/>
                <a:cs typeface="Arial" panose="020B0604020202020204" pitchFamily="34" charset="0"/>
              </a:rPr>
              <a:t>Compatibility/ Dependency</a:t>
            </a:r>
          </a:p>
          <a:p>
            <a:pPr marL="285744" indent="-285744" defTabSz="914377">
              <a:buFont typeface="Arial" panose="020B0604020202020204" pitchFamily="34" charset="0"/>
              <a:buChar char="•"/>
            </a:pPr>
            <a:r>
              <a:rPr lang="en-US" sz="1867" dirty="0">
                <a:solidFill>
                  <a:srgbClr val="2B2B2B"/>
                </a:solidFill>
                <a:latin typeface="Arial" panose="020B0604020202020204" pitchFamily="34" charset="0"/>
                <a:cs typeface="Arial" panose="020B0604020202020204" pitchFamily="34" charset="0"/>
              </a:rPr>
              <a:t>Long setup time</a:t>
            </a:r>
          </a:p>
          <a:p>
            <a:pPr marL="285744" indent="-285744" defTabSz="914377">
              <a:buFont typeface="Arial" panose="020B0604020202020204" pitchFamily="34" charset="0"/>
              <a:buChar char="•"/>
            </a:pPr>
            <a:r>
              <a:rPr lang="en-US" sz="1867" dirty="0">
                <a:solidFill>
                  <a:srgbClr val="2B2B2B"/>
                </a:solidFill>
                <a:latin typeface="Arial" panose="020B0604020202020204" pitchFamily="34" charset="0"/>
                <a:cs typeface="Arial" panose="020B0604020202020204" pitchFamily="34" charset="0"/>
              </a:rPr>
              <a:t>Any Upgrade/Change</a:t>
            </a:r>
          </a:p>
          <a:p>
            <a:pPr marL="285744" indent="-285744" defTabSz="914377">
              <a:buFont typeface="Arial" panose="020B0604020202020204" pitchFamily="34" charset="0"/>
              <a:buChar char="•"/>
            </a:pPr>
            <a:r>
              <a:rPr lang="en-US" sz="1867" dirty="0">
                <a:solidFill>
                  <a:srgbClr val="2B2B2B"/>
                </a:solidFill>
                <a:latin typeface="Arial" panose="020B0604020202020204" pitchFamily="34" charset="0"/>
                <a:cs typeface="Arial" panose="020B0604020202020204" pitchFamily="34" charset="0"/>
              </a:rPr>
              <a:t>Different Dev/Test/Prod</a:t>
            </a:r>
          </a:p>
        </p:txBody>
      </p:sp>
      <p:cxnSp>
        <p:nvCxnSpPr>
          <p:cNvPr id="15" name="Straight Connector 14">
            <a:extLst>
              <a:ext uri="{FF2B5EF4-FFF2-40B4-BE49-F238E27FC236}">
                <a16:creationId xmlns:a16="http://schemas.microsoft.com/office/drawing/2014/main" id="{37B6F398-E25E-E447-B776-7678D6DC0386}"/>
              </a:ext>
            </a:extLst>
          </p:cNvPr>
          <p:cNvCxnSpPr>
            <a:cxnSpLocks/>
            <a:endCxn id="7" idx="0"/>
          </p:cNvCxnSpPr>
          <p:nvPr/>
        </p:nvCxnSpPr>
        <p:spPr>
          <a:xfrm>
            <a:off x="6622182" y="2220229"/>
            <a:ext cx="375519" cy="17344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6B16843-3783-A24B-968E-A4B278C21500}"/>
              </a:ext>
            </a:extLst>
          </p:cNvPr>
          <p:cNvCxnSpPr>
            <a:cxnSpLocks/>
            <a:stCxn id="10" idx="2"/>
            <a:endCxn id="7" idx="0"/>
          </p:cNvCxnSpPr>
          <p:nvPr/>
        </p:nvCxnSpPr>
        <p:spPr>
          <a:xfrm flipH="1">
            <a:off x="6997701" y="2095014"/>
            <a:ext cx="925890" cy="18596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B8785E4-65EA-884A-BFEC-04062CE3EB51}"/>
              </a:ext>
            </a:extLst>
          </p:cNvPr>
          <p:cNvCxnSpPr>
            <a:cxnSpLocks/>
            <a:stCxn id="11" idx="2"/>
            <a:endCxn id="7" idx="0"/>
          </p:cNvCxnSpPr>
          <p:nvPr/>
        </p:nvCxnSpPr>
        <p:spPr>
          <a:xfrm flipH="1">
            <a:off x="6997701" y="1994283"/>
            <a:ext cx="2324099" cy="196036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7F4FC49B-6962-3543-92F3-8CA90B92FBEE}"/>
              </a:ext>
            </a:extLst>
          </p:cNvPr>
          <p:cNvCxnSpPr>
            <a:cxnSpLocks/>
            <a:stCxn id="12" idx="2"/>
            <a:endCxn id="7" idx="0"/>
          </p:cNvCxnSpPr>
          <p:nvPr/>
        </p:nvCxnSpPr>
        <p:spPr>
          <a:xfrm flipH="1">
            <a:off x="6997701" y="1994283"/>
            <a:ext cx="3424174" cy="1960361"/>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431F17B-F502-C549-B991-2BE4D3FAE4D9}"/>
              </a:ext>
            </a:extLst>
          </p:cNvPr>
          <p:cNvCxnSpPr>
            <a:endCxn id="8" idx="0"/>
          </p:cNvCxnSpPr>
          <p:nvPr/>
        </p:nvCxnSpPr>
        <p:spPr>
          <a:xfrm>
            <a:off x="6609349" y="2208934"/>
            <a:ext cx="3068052" cy="169985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0F2F2A2-711C-5949-8678-F94C521CCF3E}"/>
              </a:ext>
            </a:extLst>
          </p:cNvPr>
          <p:cNvCxnSpPr>
            <a:stCxn id="10" idx="2"/>
            <a:endCxn id="8" idx="0"/>
          </p:cNvCxnSpPr>
          <p:nvPr/>
        </p:nvCxnSpPr>
        <p:spPr>
          <a:xfrm>
            <a:off x="7923591" y="2095014"/>
            <a:ext cx="1753810" cy="18137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4CF75E6-15F2-164B-95EA-E68DCD2F6D81}"/>
              </a:ext>
            </a:extLst>
          </p:cNvPr>
          <p:cNvCxnSpPr>
            <a:stCxn id="11" idx="2"/>
            <a:endCxn id="8" idx="0"/>
          </p:cNvCxnSpPr>
          <p:nvPr/>
        </p:nvCxnSpPr>
        <p:spPr>
          <a:xfrm>
            <a:off x="9321800" y="1994283"/>
            <a:ext cx="355601" cy="1914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71FC130A-75B9-DD43-A682-020C9A962857}"/>
              </a:ext>
            </a:extLst>
          </p:cNvPr>
          <p:cNvCxnSpPr>
            <a:stCxn id="12" idx="2"/>
            <a:endCxn id="8" idx="0"/>
          </p:cNvCxnSpPr>
          <p:nvPr/>
        </p:nvCxnSpPr>
        <p:spPr>
          <a:xfrm flipH="1">
            <a:off x="9677401" y="1994283"/>
            <a:ext cx="744474" cy="1914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03EFA0C-FC03-924E-AE2F-F6C26CB815C4}"/>
              </a:ext>
            </a:extLst>
          </p:cNvPr>
          <p:cNvCxnSpPr/>
          <p:nvPr/>
        </p:nvCxnSpPr>
        <p:spPr>
          <a:xfrm>
            <a:off x="6622182" y="2220229"/>
            <a:ext cx="1715369" cy="237717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15D5BE9-AAFF-304C-8227-6EDEF58A9F38}"/>
              </a:ext>
            </a:extLst>
          </p:cNvPr>
          <p:cNvCxnSpPr>
            <a:cxnSpLocks/>
          </p:cNvCxnSpPr>
          <p:nvPr/>
        </p:nvCxnSpPr>
        <p:spPr>
          <a:xfrm>
            <a:off x="7862639" y="2072829"/>
            <a:ext cx="474912" cy="2524571"/>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634F0BD-72F5-3E45-B16C-3FA309F8A9FF}"/>
              </a:ext>
            </a:extLst>
          </p:cNvPr>
          <p:cNvCxnSpPr>
            <a:cxnSpLocks/>
          </p:cNvCxnSpPr>
          <p:nvPr/>
        </p:nvCxnSpPr>
        <p:spPr>
          <a:xfrm flipH="1">
            <a:off x="8337551" y="2090869"/>
            <a:ext cx="979237" cy="2506532"/>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78A97BB-0368-C94C-A613-D51394C48033}"/>
              </a:ext>
            </a:extLst>
          </p:cNvPr>
          <p:cNvCxnSpPr>
            <a:cxnSpLocks/>
          </p:cNvCxnSpPr>
          <p:nvPr/>
        </p:nvCxnSpPr>
        <p:spPr>
          <a:xfrm flipH="1">
            <a:off x="8337551" y="2146528"/>
            <a:ext cx="2069853" cy="245087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8B95DBD-00A9-2440-B9D9-C4E84EFEFB21}"/>
              </a:ext>
            </a:extLst>
          </p:cNvPr>
          <p:cNvCxnSpPr>
            <a:cxnSpLocks/>
          </p:cNvCxnSpPr>
          <p:nvPr/>
        </p:nvCxnSpPr>
        <p:spPr>
          <a:xfrm>
            <a:off x="6622182" y="2220228"/>
            <a:ext cx="1715369" cy="294867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A0A78F7-6EBA-DF49-9812-4BE5809E0E78}"/>
              </a:ext>
            </a:extLst>
          </p:cNvPr>
          <p:cNvCxnSpPr>
            <a:cxnSpLocks/>
            <a:stCxn id="10" idx="2"/>
          </p:cNvCxnSpPr>
          <p:nvPr/>
        </p:nvCxnSpPr>
        <p:spPr>
          <a:xfrm>
            <a:off x="7923591" y="2095013"/>
            <a:ext cx="371645" cy="307803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A5703A8-1E3D-0D4E-A819-C1A73E99034B}"/>
              </a:ext>
            </a:extLst>
          </p:cNvPr>
          <p:cNvCxnSpPr>
            <a:cxnSpLocks/>
          </p:cNvCxnSpPr>
          <p:nvPr/>
        </p:nvCxnSpPr>
        <p:spPr>
          <a:xfrm flipH="1">
            <a:off x="8337551" y="2090868"/>
            <a:ext cx="979237" cy="307803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C4C87B15-EA85-114C-8EE7-5AE42412D025}"/>
              </a:ext>
            </a:extLst>
          </p:cNvPr>
          <p:cNvCxnSpPr>
            <a:cxnSpLocks/>
          </p:cNvCxnSpPr>
          <p:nvPr/>
        </p:nvCxnSpPr>
        <p:spPr>
          <a:xfrm flipH="1">
            <a:off x="8337551" y="2146529"/>
            <a:ext cx="2069853" cy="3022372"/>
          </a:xfrm>
          <a:prstGeom prst="line">
            <a:avLst/>
          </a:prstGeom>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088A7AD8-2894-1D45-9A14-CF1211B0FAE1}"/>
              </a:ext>
            </a:extLst>
          </p:cNvPr>
          <p:cNvSpPr txBox="1"/>
          <p:nvPr/>
        </p:nvSpPr>
        <p:spPr>
          <a:xfrm>
            <a:off x="1726147" y="3429000"/>
            <a:ext cx="893308" cy="2677656"/>
          </a:xfrm>
          <a:prstGeom prst="rect">
            <a:avLst/>
          </a:prstGeom>
          <a:noFill/>
        </p:spPr>
        <p:txBody>
          <a:bodyPr wrap="square" rtlCol="0">
            <a:spAutoFit/>
          </a:bodyPr>
          <a:lstStyle/>
          <a:p>
            <a:r>
              <a:rPr lang="en-US" sz="2400" b="1" dirty="0">
                <a:solidFill>
                  <a:srgbClr val="FF0000"/>
                </a:solidFill>
              </a:rPr>
              <a:t>Dev</a:t>
            </a:r>
          </a:p>
          <a:p>
            <a:endParaRPr lang="en-US" sz="2400" b="1" dirty="0">
              <a:solidFill>
                <a:srgbClr val="FF0000"/>
              </a:solidFill>
            </a:endParaRPr>
          </a:p>
          <a:p>
            <a:endParaRPr lang="en-US" sz="2400" b="1" dirty="0">
              <a:solidFill>
                <a:srgbClr val="FF0000"/>
              </a:solidFill>
            </a:endParaRPr>
          </a:p>
          <a:p>
            <a:r>
              <a:rPr lang="en-US" sz="2400" b="1" dirty="0">
                <a:solidFill>
                  <a:srgbClr val="FF0000"/>
                </a:solidFill>
              </a:rPr>
              <a:t>Build</a:t>
            </a:r>
          </a:p>
          <a:p>
            <a:endParaRPr lang="en-US" sz="2400" b="1" dirty="0">
              <a:solidFill>
                <a:srgbClr val="FF0000"/>
              </a:solidFill>
            </a:endParaRPr>
          </a:p>
          <a:p>
            <a:endParaRPr lang="en-US" sz="2400" b="1" dirty="0">
              <a:solidFill>
                <a:srgbClr val="FF0000"/>
              </a:solidFill>
            </a:endParaRPr>
          </a:p>
          <a:p>
            <a:r>
              <a:rPr lang="en-US" sz="2400" b="1" dirty="0">
                <a:solidFill>
                  <a:srgbClr val="FF0000"/>
                </a:solidFill>
              </a:rPr>
              <a:t>Ship</a:t>
            </a:r>
          </a:p>
        </p:txBody>
      </p:sp>
      <p:sp>
        <p:nvSpPr>
          <p:cNvPr id="34" name="Slide Number Placeholder 2">
            <a:extLst>
              <a:ext uri="{FF2B5EF4-FFF2-40B4-BE49-F238E27FC236}">
                <a16:creationId xmlns:a16="http://schemas.microsoft.com/office/drawing/2014/main" id="{DCA0CFA7-E14C-2A48-8DA1-EF5BB858974A}"/>
              </a:ext>
            </a:extLst>
          </p:cNvPr>
          <p:cNvSpPr txBox="1">
            <a:spLocks/>
          </p:cNvSpPr>
          <p:nvPr/>
        </p:nvSpPr>
        <p:spPr>
          <a:xfrm>
            <a:off x="9144000" y="6435307"/>
            <a:ext cx="2743200" cy="182880"/>
          </a:xfrm>
          <a:prstGeom prst="rect">
            <a:avLst/>
          </a:prstGeom>
        </p:spPr>
        <p:txBody>
          <a:bodyPr vert="horz" lIns="0" tIns="0" rIns="0" bIns="0" rtlCol="0" anchor="ctr"/>
          <a:lstStyle>
            <a:defPPr>
              <a:defRPr lang="en-US"/>
            </a:defPPr>
            <a:lvl1pPr marL="0" algn="r" defTabSz="685983" rtl="0" eaLnBrk="1" latinLnBrk="0" hangingPunct="1">
              <a:defRPr sz="600" kern="1200" baseline="0">
                <a:solidFill>
                  <a:srgbClr val="2B2B2B"/>
                </a:solidFill>
                <a:latin typeface="+mn-lt"/>
                <a:ea typeface="Arial" charset="0"/>
                <a:cs typeface="Arial" charset="0"/>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4377">
              <a:defRPr/>
            </a:pPr>
            <a:fld id="{3FD999D4-B456-9943-89B7-30D56181CE18}" type="slidenum">
              <a:rPr lang="en-US" sz="800">
                <a:latin typeface="IBM Plex Sans"/>
              </a:rPr>
              <a:pPr defTabSz="914377">
                <a:defRPr/>
              </a:pPr>
              <a:t>17</a:t>
            </a:fld>
            <a:endParaRPr lang="en-US" sz="800">
              <a:latin typeface="IBM Plex Sans"/>
            </a:endParaRPr>
          </a:p>
        </p:txBody>
      </p:sp>
      <p:pic>
        <p:nvPicPr>
          <p:cNvPr id="35" name="Picture 34">
            <a:extLst>
              <a:ext uri="{FF2B5EF4-FFF2-40B4-BE49-F238E27FC236}">
                <a16:creationId xmlns:a16="http://schemas.microsoft.com/office/drawing/2014/main" id="{89E8784C-C56A-FC47-8450-4FFC47C26BCC}"/>
              </a:ext>
            </a:extLst>
          </p:cNvPr>
          <p:cNvPicPr>
            <a:picLocks noChangeAspect="1"/>
          </p:cNvPicPr>
          <p:nvPr/>
        </p:nvPicPr>
        <p:blipFill>
          <a:blip r:embed="rId6"/>
          <a:stretch>
            <a:fillRect/>
          </a:stretch>
        </p:blipFill>
        <p:spPr>
          <a:xfrm>
            <a:off x="5329549" y="5789433"/>
            <a:ext cx="6341851" cy="1081124"/>
          </a:xfrm>
          <a:prstGeom prst="rect">
            <a:avLst/>
          </a:prstGeom>
        </p:spPr>
      </p:pic>
      <p:sp>
        <p:nvSpPr>
          <p:cNvPr id="37" name="TextBox 26">
            <a:extLst>
              <a:ext uri="{FF2B5EF4-FFF2-40B4-BE49-F238E27FC236}">
                <a16:creationId xmlns:a16="http://schemas.microsoft.com/office/drawing/2014/main" id="{6EAB084A-58D6-9648-9F90-1C814A274B49}"/>
              </a:ext>
            </a:extLst>
          </p:cNvPr>
          <p:cNvSpPr txBox="1">
            <a:spLocks noChangeArrowheads="1"/>
          </p:cNvSpPr>
          <p:nvPr/>
        </p:nvSpPr>
        <p:spPr bwMode="auto">
          <a:xfrm>
            <a:off x="3296906" y="5296990"/>
            <a:ext cx="1816844" cy="9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algn="ctr" eaLnBrk="1" hangingPunct="1">
              <a:spcBef>
                <a:spcPct val="0"/>
              </a:spcBef>
              <a:buFontTx/>
              <a:buNone/>
            </a:pPr>
            <a:r>
              <a:rPr lang="en-US" altLang="en-US" sz="1867" b="1" dirty="0">
                <a:solidFill>
                  <a:schemeClr val="accent2"/>
                </a:solidFill>
                <a:latin typeface="Arial" pitchFamily="34" charset="0"/>
                <a:ea typeface="MS PGothic" panose="020B0600070205080204" pitchFamily="34" charset="-128"/>
                <a:cs typeface="Arial" pitchFamily="34" charset="0"/>
              </a:rPr>
              <a:t>Multiplicity of hardware environments</a:t>
            </a:r>
          </a:p>
        </p:txBody>
      </p:sp>
      <p:sp>
        <p:nvSpPr>
          <p:cNvPr id="38" name="TextBox 2">
            <a:extLst>
              <a:ext uri="{FF2B5EF4-FFF2-40B4-BE49-F238E27FC236}">
                <a16:creationId xmlns:a16="http://schemas.microsoft.com/office/drawing/2014/main" id="{C35A50A8-CA14-7947-8CDA-DB2245DD7881}"/>
              </a:ext>
            </a:extLst>
          </p:cNvPr>
          <p:cNvSpPr txBox="1">
            <a:spLocks noChangeArrowheads="1"/>
          </p:cNvSpPr>
          <p:nvPr/>
        </p:nvSpPr>
        <p:spPr bwMode="auto">
          <a:xfrm>
            <a:off x="5702707" y="396089"/>
            <a:ext cx="1940021" cy="66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ヒラギノ角ゴ Pro W3" pitchFamily="121"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ヒラギノ角ゴ Pro W3" pitchFamily="121"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ヒラギノ角ゴ Pro W3" pitchFamily="121"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ヒラギノ角ゴ Pro W3" pitchFamily="121" charset="-128"/>
              </a:defRPr>
            </a:lvl9pPr>
          </a:lstStyle>
          <a:p>
            <a:pPr algn="ctr" eaLnBrk="1" hangingPunct="1">
              <a:spcBef>
                <a:spcPct val="0"/>
              </a:spcBef>
              <a:buFontTx/>
              <a:buNone/>
            </a:pPr>
            <a:r>
              <a:rPr lang="en-US" altLang="en-US" sz="1867" b="1" dirty="0">
                <a:solidFill>
                  <a:schemeClr val="accent2"/>
                </a:solidFill>
                <a:latin typeface="Arial" pitchFamily="34" charset="0"/>
                <a:ea typeface="MS PGothic" panose="020B0600070205080204" pitchFamily="34" charset="-128"/>
                <a:cs typeface="Arial" pitchFamily="34" charset="0"/>
              </a:rPr>
              <a:t>Multiplicity </a:t>
            </a:r>
          </a:p>
          <a:p>
            <a:pPr algn="ctr" eaLnBrk="1" hangingPunct="1">
              <a:spcBef>
                <a:spcPct val="0"/>
              </a:spcBef>
              <a:buFontTx/>
              <a:buNone/>
            </a:pPr>
            <a:r>
              <a:rPr lang="en-US" altLang="en-US" sz="1867" b="1" dirty="0">
                <a:solidFill>
                  <a:schemeClr val="accent2"/>
                </a:solidFill>
                <a:latin typeface="Arial" pitchFamily="34" charset="0"/>
                <a:ea typeface="MS PGothic" panose="020B0600070205080204" pitchFamily="34" charset="-128"/>
                <a:cs typeface="Arial" pitchFamily="34" charset="0"/>
              </a:rPr>
              <a:t>of Stacks</a:t>
            </a:r>
          </a:p>
        </p:txBody>
      </p:sp>
      <p:pic>
        <p:nvPicPr>
          <p:cNvPr id="39" name="Picture 38">
            <a:extLst>
              <a:ext uri="{FF2B5EF4-FFF2-40B4-BE49-F238E27FC236}">
                <a16:creationId xmlns:a16="http://schemas.microsoft.com/office/drawing/2014/main" id="{EEA2DF9A-15DE-9F4B-851B-CFB5C04021BA}"/>
              </a:ext>
            </a:extLst>
          </p:cNvPr>
          <p:cNvPicPr>
            <a:picLocks noChangeAspect="1"/>
          </p:cNvPicPr>
          <p:nvPr/>
        </p:nvPicPr>
        <p:blipFill>
          <a:blip r:embed="rId7"/>
          <a:stretch>
            <a:fillRect/>
          </a:stretch>
        </p:blipFill>
        <p:spPr>
          <a:xfrm>
            <a:off x="7682003" y="239813"/>
            <a:ext cx="2387600" cy="1066800"/>
          </a:xfrm>
          <a:prstGeom prst="rect">
            <a:avLst/>
          </a:prstGeom>
        </p:spPr>
      </p:pic>
      <p:pic>
        <p:nvPicPr>
          <p:cNvPr id="40" name="Picture 39">
            <a:extLst>
              <a:ext uri="{FF2B5EF4-FFF2-40B4-BE49-F238E27FC236}">
                <a16:creationId xmlns:a16="http://schemas.microsoft.com/office/drawing/2014/main" id="{9694118D-78F5-7F48-A1CF-CC3546CDDB54}"/>
              </a:ext>
            </a:extLst>
          </p:cNvPr>
          <p:cNvPicPr>
            <a:picLocks noChangeAspect="1"/>
          </p:cNvPicPr>
          <p:nvPr/>
        </p:nvPicPr>
        <p:blipFill>
          <a:blip r:embed="rId8"/>
          <a:stretch>
            <a:fillRect/>
          </a:stretch>
        </p:blipFill>
        <p:spPr>
          <a:xfrm>
            <a:off x="9804400" y="296569"/>
            <a:ext cx="2387600" cy="1066800"/>
          </a:xfrm>
          <a:prstGeom prst="rect">
            <a:avLst/>
          </a:prstGeom>
        </p:spPr>
      </p:pic>
      <p:sp>
        <p:nvSpPr>
          <p:cNvPr id="4" name="TextBox 3">
            <a:extLst>
              <a:ext uri="{FF2B5EF4-FFF2-40B4-BE49-F238E27FC236}">
                <a16:creationId xmlns:a16="http://schemas.microsoft.com/office/drawing/2014/main" id="{9C8953B6-6BBC-2E46-B7C9-33394B7C71AE}"/>
              </a:ext>
            </a:extLst>
          </p:cNvPr>
          <p:cNvSpPr txBox="1"/>
          <p:nvPr/>
        </p:nvSpPr>
        <p:spPr>
          <a:xfrm>
            <a:off x="375538" y="1319032"/>
            <a:ext cx="4455835" cy="369332"/>
          </a:xfrm>
          <a:prstGeom prst="rect">
            <a:avLst/>
          </a:prstGeom>
          <a:noFill/>
        </p:spPr>
        <p:txBody>
          <a:bodyPr wrap="none" rtlCol="0">
            <a:spAutoFit/>
          </a:bodyPr>
          <a:lstStyle/>
          <a:p>
            <a:r>
              <a:rPr lang="en-US" b="1" dirty="0"/>
              <a:t>Disadvantages of the monolith environment</a:t>
            </a:r>
            <a:r>
              <a:rPr lang="en-US" dirty="0"/>
              <a:t>:</a:t>
            </a:r>
          </a:p>
        </p:txBody>
      </p:sp>
    </p:spTree>
    <p:extLst>
      <p:ext uri="{BB962C8B-B14F-4D97-AF65-F5344CB8AC3E}">
        <p14:creationId xmlns:p14="http://schemas.microsoft.com/office/powerpoint/2010/main" val="4087953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58FD-95F9-4E4C-B9C9-28CC3D3B4760}"/>
              </a:ext>
            </a:extLst>
          </p:cNvPr>
          <p:cNvSpPr>
            <a:spLocks noGrp="1"/>
          </p:cNvSpPr>
          <p:nvPr>
            <p:ph type="title"/>
          </p:nvPr>
        </p:nvSpPr>
        <p:spPr/>
        <p:txBody>
          <a:bodyPr>
            <a:normAutofit fontScale="90000"/>
          </a:bodyPr>
          <a:lstStyle/>
          <a:p>
            <a:r>
              <a:rPr lang="en-US" dirty="0"/>
              <a:t>Add layer</a:t>
            </a:r>
          </a:p>
        </p:txBody>
      </p:sp>
      <p:sp>
        <p:nvSpPr>
          <p:cNvPr id="3" name="Slide Number Placeholder 2">
            <a:extLst>
              <a:ext uri="{FF2B5EF4-FFF2-40B4-BE49-F238E27FC236}">
                <a16:creationId xmlns:a16="http://schemas.microsoft.com/office/drawing/2014/main" id="{36DD6458-D045-0646-B8CD-C73CB5575EBE}"/>
              </a:ext>
            </a:extLst>
          </p:cNvPr>
          <p:cNvSpPr>
            <a:spLocks noGrp="1"/>
          </p:cNvSpPr>
          <p:nvPr>
            <p:ph type="sldNum" sz="quarter" idx="10"/>
          </p:nvPr>
        </p:nvSpPr>
        <p:spPr/>
        <p:txBody>
          <a:bodyPr/>
          <a:lstStyle/>
          <a:p>
            <a:fld id="{3FD999D4-B456-9943-89B7-30D56181CE18}" type="slidenum">
              <a:rPr lang="en-US" smtClean="0"/>
              <a:t>18</a:t>
            </a:fld>
            <a:endParaRPr lang="en-US"/>
          </a:p>
        </p:txBody>
      </p:sp>
      <p:sp>
        <p:nvSpPr>
          <p:cNvPr id="5" name="TextBox 4">
            <a:extLst>
              <a:ext uri="{FF2B5EF4-FFF2-40B4-BE49-F238E27FC236}">
                <a16:creationId xmlns:a16="http://schemas.microsoft.com/office/drawing/2014/main" id="{D3C393E8-D7BA-8349-9127-344F1ED1F473}"/>
              </a:ext>
            </a:extLst>
          </p:cNvPr>
          <p:cNvSpPr txBox="1"/>
          <p:nvPr/>
        </p:nvSpPr>
        <p:spPr>
          <a:xfrm>
            <a:off x="5791201" y="5168901"/>
            <a:ext cx="5092700" cy="461665"/>
          </a:xfrm>
          <a:prstGeom prst="rect">
            <a:avLst/>
          </a:prstGeom>
          <a:solidFill>
            <a:schemeClr val="accent3">
              <a:lumMod val="50000"/>
            </a:schemeClr>
          </a:solidFill>
        </p:spPr>
        <p:txBody>
          <a:bodyPr wrap="square" rtlCol="0">
            <a:spAutoFit/>
          </a:bodyPr>
          <a:lstStyle/>
          <a:p>
            <a:pPr algn="ctr"/>
            <a:r>
              <a:rPr lang="en-US" sz="2400" dirty="0">
                <a:solidFill>
                  <a:schemeClr val="bg2"/>
                </a:solidFill>
              </a:rPr>
              <a:t>Hardware</a:t>
            </a:r>
          </a:p>
        </p:txBody>
      </p:sp>
      <p:sp>
        <p:nvSpPr>
          <p:cNvPr id="6" name="TextBox 5">
            <a:extLst>
              <a:ext uri="{FF2B5EF4-FFF2-40B4-BE49-F238E27FC236}">
                <a16:creationId xmlns:a16="http://schemas.microsoft.com/office/drawing/2014/main" id="{4EE4A603-FF09-E048-9381-E8800B12E00B}"/>
              </a:ext>
            </a:extLst>
          </p:cNvPr>
          <p:cNvSpPr txBox="1"/>
          <p:nvPr/>
        </p:nvSpPr>
        <p:spPr>
          <a:xfrm>
            <a:off x="5791201" y="4597401"/>
            <a:ext cx="5092700" cy="461665"/>
          </a:xfrm>
          <a:prstGeom prst="rect">
            <a:avLst/>
          </a:prstGeom>
          <a:solidFill>
            <a:schemeClr val="bg1">
              <a:lumMod val="85000"/>
              <a:lumOff val="15000"/>
            </a:schemeClr>
          </a:solidFill>
        </p:spPr>
        <p:txBody>
          <a:bodyPr wrap="square" rtlCol="0">
            <a:spAutoFit/>
          </a:bodyPr>
          <a:lstStyle/>
          <a:p>
            <a:pPr algn="ctr"/>
            <a:r>
              <a:rPr lang="en-US" sz="2400" dirty="0">
                <a:solidFill>
                  <a:schemeClr val="tx1">
                    <a:lumMod val="65000"/>
                    <a:lumOff val="35000"/>
                  </a:schemeClr>
                </a:solidFill>
              </a:rPr>
              <a:t>OS</a:t>
            </a:r>
          </a:p>
        </p:txBody>
      </p:sp>
      <p:sp>
        <p:nvSpPr>
          <p:cNvPr id="7" name="TextBox 6">
            <a:extLst>
              <a:ext uri="{FF2B5EF4-FFF2-40B4-BE49-F238E27FC236}">
                <a16:creationId xmlns:a16="http://schemas.microsoft.com/office/drawing/2014/main" id="{A10117F7-B77E-C641-96E5-CC821E6281B6}"/>
              </a:ext>
            </a:extLst>
          </p:cNvPr>
          <p:cNvSpPr txBox="1"/>
          <p:nvPr/>
        </p:nvSpPr>
        <p:spPr>
          <a:xfrm>
            <a:off x="5791200" y="3582466"/>
            <a:ext cx="2413001" cy="461665"/>
          </a:xfrm>
          <a:prstGeom prst="rect">
            <a:avLst/>
          </a:prstGeom>
          <a:solidFill>
            <a:srgbClr val="00B0F0"/>
          </a:solidFill>
        </p:spPr>
        <p:txBody>
          <a:bodyPr wrap="square" rtlCol="0">
            <a:spAutoFit/>
          </a:bodyPr>
          <a:lstStyle/>
          <a:p>
            <a:pPr algn="ctr"/>
            <a:r>
              <a:rPr lang="en-US" sz="2400" dirty="0">
                <a:solidFill>
                  <a:schemeClr val="bg2"/>
                </a:solidFill>
              </a:rPr>
              <a:t>Libraries</a:t>
            </a:r>
          </a:p>
        </p:txBody>
      </p:sp>
      <p:sp>
        <p:nvSpPr>
          <p:cNvPr id="8" name="TextBox 7">
            <a:extLst>
              <a:ext uri="{FF2B5EF4-FFF2-40B4-BE49-F238E27FC236}">
                <a16:creationId xmlns:a16="http://schemas.microsoft.com/office/drawing/2014/main" id="{8F73572B-66C4-7443-A9AB-E0365CCADE32}"/>
              </a:ext>
            </a:extLst>
          </p:cNvPr>
          <p:cNvSpPr txBox="1"/>
          <p:nvPr/>
        </p:nvSpPr>
        <p:spPr>
          <a:xfrm>
            <a:off x="8470900" y="3536609"/>
            <a:ext cx="2413001" cy="461665"/>
          </a:xfrm>
          <a:prstGeom prst="rect">
            <a:avLst/>
          </a:prstGeom>
          <a:solidFill>
            <a:schemeClr val="accent3"/>
          </a:solidFill>
        </p:spPr>
        <p:txBody>
          <a:bodyPr wrap="square" rtlCol="0">
            <a:spAutoFit/>
          </a:bodyPr>
          <a:lstStyle/>
          <a:p>
            <a:pPr algn="ctr"/>
            <a:r>
              <a:rPr lang="en-US" sz="2400" dirty="0">
                <a:solidFill>
                  <a:schemeClr val="bg2"/>
                </a:solidFill>
              </a:rPr>
              <a:t>Dependencies</a:t>
            </a:r>
          </a:p>
        </p:txBody>
      </p:sp>
      <p:pic>
        <p:nvPicPr>
          <p:cNvPr id="9" name="Picture 8">
            <a:extLst>
              <a:ext uri="{FF2B5EF4-FFF2-40B4-BE49-F238E27FC236}">
                <a16:creationId xmlns:a16="http://schemas.microsoft.com/office/drawing/2014/main" id="{ECF09794-4D92-2147-9F7E-B69274929377}"/>
              </a:ext>
            </a:extLst>
          </p:cNvPr>
          <p:cNvPicPr>
            <a:picLocks noChangeAspect="1"/>
          </p:cNvPicPr>
          <p:nvPr/>
        </p:nvPicPr>
        <p:blipFill>
          <a:blip r:embed="rId2"/>
          <a:stretch>
            <a:fillRect/>
          </a:stretch>
        </p:blipFill>
        <p:spPr>
          <a:xfrm>
            <a:off x="5850467" y="1288992"/>
            <a:ext cx="1242143" cy="755709"/>
          </a:xfrm>
          <a:prstGeom prst="rect">
            <a:avLst/>
          </a:prstGeom>
        </p:spPr>
      </p:pic>
      <p:pic>
        <p:nvPicPr>
          <p:cNvPr id="10" name="Picture 9">
            <a:extLst>
              <a:ext uri="{FF2B5EF4-FFF2-40B4-BE49-F238E27FC236}">
                <a16:creationId xmlns:a16="http://schemas.microsoft.com/office/drawing/2014/main" id="{EFD59462-8D54-374A-9961-5E306529261B}"/>
              </a:ext>
            </a:extLst>
          </p:cNvPr>
          <p:cNvPicPr>
            <a:picLocks noChangeAspect="1"/>
          </p:cNvPicPr>
          <p:nvPr/>
        </p:nvPicPr>
        <p:blipFill>
          <a:blip r:embed="rId3"/>
          <a:stretch>
            <a:fillRect/>
          </a:stretch>
        </p:blipFill>
        <p:spPr>
          <a:xfrm>
            <a:off x="7344834" y="848726"/>
            <a:ext cx="1242143" cy="1242143"/>
          </a:xfrm>
          <a:prstGeom prst="rect">
            <a:avLst/>
          </a:prstGeom>
        </p:spPr>
      </p:pic>
      <p:pic>
        <p:nvPicPr>
          <p:cNvPr id="11" name="Picture 10">
            <a:extLst>
              <a:ext uri="{FF2B5EF4-FFF2-40B4-BE49-F238E27FC236}">
                <a16:creationId xmlns:a16="http://schemas.microsoft.com/office/drawing/2014/main" id="{DA6D906A-95C1-D04A-A2F4-D111442E39A4}"/>
              </a:ext>
            </a:extLst>
          </p:cNvPr>
          <p:cNvPicPr>
            <a:picLocks noChangeAspect="1"/>
          </p:cNvPicPr>
          <p:nvPr/>
        </p:nvPicPr>
        <p:blipFill>
          <a:blip r:embed="rId4"/>
          <a:stretch>
            <a:fillRect/>
          </a:stretch>
        </p:blipFill>
        <p:spPr>
          <a:xfrm>
            <a:off x="8851900" y="1054483"/>
            <a:ext cx="939800" cy="939800"/>
          </a:xfrm>
          <a:prstGeom prst="rect">
            <a:avLst/>
          </a:prstGeom>
        </p:spPr>
      </p:pic>
      <p:pic>
        <p:nvPicPr>
          <p:cNvPr id="12" name="Picture 11">
            <a:extLst>
              <a:ext uri="{FF2B5EF4-FFF2-40B4-BE49-F238E27FC236}">
                <a16:creationId xmlns:a16="http://schemas.microsoft.com/office/drawing/2014/main" id="{B454D233-F6E3-7440-BC67-53393470A72E}"/>
              </a:ext>
            </a:extLst>
          </p:cNvPr>
          <p:cNvPicPr>
            <a:picLocks noChangeAspect="1"/>
          </p:cNvPicPr>
          <p:nvPr/>
        </p:nvPicPr>
        <p:blipFill>
          <a:blip r:embed="rId5"/>
          <a:stretch>
            <a:fillRect/>
          </a:stretch>
        </p:blipFill>
        <p:spPr>
          <a:xfrm>
            <a:off x="9829801" y="1054483"/>
            <a:ext cx="1184148" cy="939800"/>
          </a:xfrm>
          <a:prstGeom prst="rect">
            <a:avLst/>
          </a:prstGeom>
        </p:spPr>
      </p:pic>
      <p:sp>
        <p:nvSpPr>
          <p:cNvPr id="14" name="TextBox 13">
            <a:extLst>
              <a:ext uri="{FF2B5EF4-FFF2-40B4-BE49-F238E27FC236}">
                <a16:creationId xmlns:a16="http://schemas.microsoft.com/office/drawing/2014/main" id="{5176329A-098B-C840-951F-F3D39D6D6CD4}"/>
              </a:ext>
            </a:extLst>
          </p:cNvPr>
          <p:cNvSpPr txBox="1"/>
          <p:nvPr/>
        </p:nvSpPr>
        <p:spPr>
          <a:xfrm>
            <a:off x="5791201" y="4089933"/>
            <a:ext cx="5092700" cy="461665"/>
          </a:xfrm>
          <a:prstGeom prst="rect">
            <a:avLst/>
          </a:prstGeom>
          <a:solidFill>
            <a:schemeClr val="accent2">
              <a:lumMod val="60000"/>
              <a:lumOff val="40000"/>
            </a:schemeClr>
          </a:solidFill>
        </p:spPr>
        <p:txBody>
          <a:bodyPr wrap="square" rtlCol="0">
            <a:spAutoFit/>
          </a:bodyPr>
          <a:lstStyle/>
          <a:p>
            <a:pPr algn="ctr"/>
            <a:r>
              <a:rPr lang="en-US" sz="2400" dirty="0">
                <a:solidFill>
                  <a:schemeClr val="tx1">
                    <a:lumMod val="65000"/>
                    <a:lumOff val="35000"/>
                  </a:schemeClr>
                </a:solidFill>
              </a:rPr>
              <a:t>????</a:t>
            </a:r>
          </a:p>
        </p:txBody>
      </p:sp>
      <p:sp>
        <p:nvSpPr>
          <p:cNvPr id="15" name="Rectangle 14">
            <a:extLst>
              <a:ext uri="{FF2B5EF4-FFF2-40B4-BE49-F238E27FC236}">
                <a16:creationId xmlns:a16="http://schemas.microsoft.com/office/drawing/2014/main" id="{DC51BDF5-38BA-D24A-8BBC-40F5D79D3F2B}"/>
              </a:ext>
            </a:extLst>
          </p:cNvPr>
          <p:cNvSpPr/>
          <p:nvPr/>
        </p:nvSpPr>
        <p:spPr>
          <a:xfrm>
            <a:off x="102869" y="2220771"/>
            <a:ext cx="5429251" cy="1200329"/>
          </a:xfrm>
          <a:prstGeom prst="rect">
            <a:avLst/>
          </a:prstGeom>
        </p:spPr>
        <p:txBody>
          <a:bodyPr wrap="square">
            <a:spAutoFit/>
          </a:bodyPr>
          <a:lstStyle/>
          <a:p>
            <a:pPr marL="285744" indent="-285744" defTabSz="914377">
              <a:buFont typeface="Arial" panose="020B0604020202020204" pitchFamily="34" charset="0"/>
              <a:buChar char="•"/>
            </a:pPr>
            <a:r>
              <a:rPr lang="en-US" sz="2400" dirty="0">
                <a:solidFill>
                  <a:srgbClr val="2B2B2B"/>
                </a:solidFill>
                <a:latin typeface="IBM Plex Sans"/>
              </a:rPr>
              <a:t>Remove Compatibility/ Dependency</a:t>
            </a:r>
          </a:p>
          <a:p>
            <a:pPr marL="285744" indent="-285744" defTabSz="914377">
              <a:buFont typeface="Arial" panose="020B0604020202020204" pitchFamily="34" charset="0"/>
              <a:buChar char="•"/>
            </a:pPr>
            <a:r>
              <a:rPr lang="en-US" sz="2400" dirty="0">
                <a:solidFill>
                  <a:srgbClr val="2B2B2B"/>
                </a:solidFill>
                <a:latin typeface="IBM Plex Sans"/>
              </a:rPr>
              <a:t>Without modifying underline OS</a:t>
            </a:r>
          </a:p>
          <a:p>
            <a:pPr marL="285744" indent="-285744" defTabSz="914377">
              <a:buFont typeface="Arial" panose="020B0604020202020204" pitchFamily="34" charset="0"/>
              <a:buChar char="•"/>
            </a:pPr>
            <a:endParaRPr lang="en-US" sz="2400" dirty="0">
              <a:solidFill>
                <a:srgbClr val="2B2B2B"/>
              </a:solidFill>
              <a:latin typeface="IBM Plex Sans"/>
            </a:endParaRPr>
          </a:p>
        </p:txBody>
      </p:sp>
    </p:spTree>
    <p:extLst>
      <p:ext uri="{BB962C8B-B14F-4D97-AF65-F5344CB8AC3E}">
        <p14:creationId xmlns:p14="http://schemas.microsoft.com/office/powerpoint/2010/main" val="3404414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58FD-95F9-4E4C-B9C9-28CC3D3B4760}"/>
              </a:ext>
            </a:extLst>
          </p:cNvPr>
          <p:cNvSpPr>
            <a:spLocks noGrp="1"/>
          </p:cNvSpPr>
          <p:nvPr>
            <p:ph type="title"/>
          </p:nvPr>
        </p:nvSpPr>
        <p:spPr/>
        <p:txBody>
          <a:bodyPr>
            <a:normAutofit fontScale="90000"/>
          </a:bodyPr>
          <a:lstStyle/>
          <a:p>
            <a:r>
              <a:rPr lang="en-US" dirty="0"/>
              <a:t>Container </a:t>
            </a:r>
          </a:p>
        </p:txBody>
      </p:sp>
      <p:sp>
        <p:nvSpPr>
          <p:cNvPr id="3" name="Slide Number Placeholder 2">
            <a:extLst>
              <a:ext uri="{FF2B5EF4-FFF2-40B4-BE49-F238E27FC236}">
                <a16:creationId xmlns:a16="http://schemas.microsoft.com/office/drawing/2014/main" id="{36DD6458-D045-0646-B8CD-C73CB5575EBE}"/>
              </a:ext>
            </a:extLst>
          </p:cNvPr>
          <p:cNvSpPr>
            <a:spLocks noGrp="1"/>
          </p:cNvSpPr>
          <p:nvPr>
            <p:ph type="sldNum" sz="quarter" idx="10"/>
          </p:nvPr>
        </p:nvSpPr>
        <p:spPr/>
        <p:txBody>
          <a:bodyPr/>
          <a:lstStyle/>
          <a:p>
            <a:fld id="{3FD999D4-B456-9943-89B7-30D56181CE18}" type="slidenum">
              <a:rPr lang="en-US" smtClean="0"/>
              <a:t>19</a:t>
            </a:fld>
            <a:endParaRPr lang="en-US"/>
          </a:p>
        </p:txBody>
      </p:sp>
      <p:sp>
        <p:nvSpPr>
          <p:cNvPr id="5" name="TextBox 4">
            <a:extLst>
              <a:ext uri="{FF2B5EF4-FFF2-40B4-BE49-F238E27FC236}">
                <a16:creationId xmlns:a16="http://schemas.microsoft.com/office/drawing/2014/main" id="{D3C393E8-D7BA-8349-9127-344F1ED1F473}"/>
              </a:ext>
            </a:extLst>
          </p:cNvPr>
          <p:cNvSpPr txBox="1"/>
          <p:nvPr/>
        </p:nvSpPr>
        <p:spPr>
          <a:xfrm>
            <a:off x="5791201" y="5168901"/>
            <a:ext cx="5092700" cy="461665"/>
          </a:xfrm>
          <a:prstGeom prst="rect">
            <a:avLst/>
          </a:prstGeom>
          <a:solidFill>
            <a:schemeClr val="accent3">
              <a:lumMod val="50000"/>
            </a:schemeClr>
          </a:solidFill>
        </p:spPr>
        <p:txBody>
          <a:bodyPr wrap="square" rtlCol="0">
            <a:spAutoFit/>
          </a:bodyPr>
          <a:lstStyle/>
          <a:p>
            <a:pPr algn="ctr"/>
            <a:r>
              <a:rPr lang="en-US" sz="2400" dirty="0">
                <a:solidFill>
                  <a:schemeClr val="bg2"/>
                </a:solidFill>
              </a:rPr>
              <a:t>Hardware</a:t>
            </a:r>
          </a:p>
        </p:txBody>
      </p:sp>
      <p:sp>
        <p:nvSpPr>
          <p:cNvPr id="6" name="TextBox 5">
            <a:extLst>
              <a:ext uri="{FF2B5EF4-FFF2-40B4-BE49-F238E27FC236}">
                <a16:creationId xmlns:a16="http://schemas.microsoft.com/office/drawing/2014/main" id="{4EE4A603-FF09-E048-9381-E8800B12E00B}"/>
              </a:ext>
            </a:extLst>
          </p:cNvPr>
          <p:cNvSpPr txBox="1"/>
          <p:nvPr/>
        </p:nvSpPr>
        <p:spPr>
          <a:xfrm>
            <a:off x="5791199" y="4620110"/>
            <a:ext cx="5092700" cy="461665"/>
          </a:xfrm>
          <a:prstGeom prst="rect">
            <a:avLst/>
          </a:prstGeom>
          <a:solidFill>
            <a:schemeClr val="bg1">
              <a:lumMod val="85000"/>
              <a:lumOff val="15000"/>
            </a:schemeClr>
          </a:solidFill>
        </p:spPr>
        <p:txBody>
          <a:bodyPr wrap="square" rtlCol="0">
            <a:spAutoFit/>
          </a:bodyPr>
          <a:lstStyle/>
          <a:p>
            <a:pPr algn="ctr"/>
            <a:r>
              <a:rPr lang="en-US" sz="2400" dirty="0">
                <a:solidFill>
                  <a:schemeClr val="tx1">
                    <a:lumMod val="65000"/>
                    <a:lumOff val="35000"/>
                  </a:schemeClr>
                </a:solidFill>
              </a:rPr>
              <a:t>OS</a:t>
            </a:r>
          </a:p>
        </p:txBody>
      </p:sp>
      <p:sp>
        <p:nvSpPr>
          <p:cNvPr id="7" name="TextBox 6">
            <a:extLst>
              <a:ext uri="{FF2B5EF4-FFF2-40B4-BE49-F238E27FC236}">
                <a16:creationId xmlns:a16="http://schemas.microsoft.com/office/drawing/2014/main" id="{A10117F7-B77E-C641-96E5-CC821E6281B6}"/>
              </a:ext>
            </a:extLst>
          </p:cNvPr>
          <p:cNvSpPr txBox="1"/>
          <p:nvPr/>
        </p:nvSpPr>
        <p:spPr>
          <a:xfrm>
            <a:off x="5791200" y="3582466"/>
            <a:ext cx="2413001" cy="461665"/>
          </a:xfrm>
          <a:prstGeom prst="rect">
            <a:avLst/>
          </a:prstGeom>
          <a:solidFill>
            <a:srgbClr val="00B0F0"/>
          </a:solidFill>
        </p:spPr>
        <p:txBody>
          <a:bodyPr wrap="square" rtlCol="0">
            <a:spAutoFit/>
          </a:bodyPr>
          <a:lstStyle/>
          <a:p>
            <a:pPr algn="ctr"/>
            <a:r>
              <a:rPr lang="en-US" sz="2400" dirty="0">
                <a:solidFill>
                  <a:schemeClr val="bg2"/>
                </a:solidFill>
              </a:rPr>
              <a:t>Libraries</a:t>
            </a:r>
          </a:p>
        </p:txBody>
      </p:sp>
      <p:sp>
        <p:nvSpPr>
          <p:cNvPr id="8" name="TextBox 7">
            <a:extLst>
              <a:ext uri="{FF2B5EF4-FFF2-40B4-BE49-F238E27FC236}">
                <a16:creationId xmlns:a16="http://schemas.microsoft.com/office/drawing/2014/main" id="{8F73572B-66C4-7443-A9AB-E0365CCADE32}"/>
              </a:ext>
            </a:extLst>
          </p:cNvPr>
          <p:cNvSpPr txBox="1"/>
          <p:nvPr/>
        </p:nvSpPr>
        <p:spPr>
          <a:xfrm>
            <a:off x="8470900" y="3536609"/>
            <a:ext cx="2413001" cy="461665"/>
          </a:xfrm>
          <a:prstGeom prst="rect">
            <a:avLst/>
          </a:prstGeom>
          <a:solidFill>
            <a:schemeClr val="accent3"/>
          </a:solidFill>
        </p:spPr>
        <p:txBody>
          <a:bodyPr wrap="square" rtlCol="0">
            <a:spAutoFit/>
          </a:bodyPr>
          <a:lstStyle/>
          <a:p>
            <a:pPr algn="ctr"/>
            <a:r>
              <a:rPr lang="en-US" sz="2400" dirty="0">
                <a:solidFill>
                  <a:schemeClr val="bg2"/>
                </a:solidFill>
              </a:rPr>
              <a:t>Dependencies</a:t>
            </a:r>
          </a:p>
        </p:txBody>
      </p:sp>
      <p:pic>
        <p:nvPicPr>
          <p:cNvPr id="9" name="Picture 8">
            <a:extLst>
              <a:ext uri="{FF2B5EF4-FFF2-40B4-BE49-F238E27FC236}">
                <a16:creationId xmlns:a16="http://schemas.microsoft.com/office/drawing/2014/main" id="{ECF09794-4D92-2147-9F7E-B69274929377}"/>
              </a:ext>
            </a:extLst>
          </p:cNvPr>
          <p:cNvPicPr>
            <a:picLocks noChangeAspect="1"/>
          </p:cNvPicPr>
          <p:nvPr/>
        </p:nvPicPr>
        <p:blipFill>
          <a:blip r:embed="rId2"/>
          <a:stretch>
            <a:fillRect/>
          </a:stretch>
        </p:blipFill>
        <p:spPr>
          <a:xfrm>
            <a:off x="5850467" y="1288992"/>
            <a:ext cx="1242143" cy="755709"/>
          </a:xfrm>
          <a:prstGeom prst="rect">
            <a:avLst/>
          </a:prstGeom>
        </p:spPr>
      </p:pic>
      <p:pic>
        <p:nvPicPr>
          <p:cNvPr id="10" name="Picture 9">
            <a:extLst>
              <a:ext uri="{FF2B5EF4-FFF2-40B4-BE49-F238E27FC236}">
                <a16:creationId xmlns:a16="http://schemas.microsoft.com/office/drawing/2014/main" id="{EFD59462-8D54-374A-9961-5E306529261B}"/>
              </a:ext>
            </a:extLst>
          </p:cNvPr>
          <p:cNvPicPr>
            <a:picLocks noChangeAspect="1"/>
          </p:cNvPicPr>
          <p:nvPr/>
        </p:nvPicPr>
        <p:blipFill>
          <a:blip r:embed="rId3"/>
          <a:stretch>
            <a:fillRect/>
          </a:stretch>
        </p:blipFill>
        <p:spPr>
          <a:xfrm>
            <a:off x="7344834" y="848726"/>
            <a:ext cx="1242143" cy="1242143"/>
          </a:xfrm>
          <a:prstGeom prst="rect">
            <a:avLst/>
          </a:prstGeom>
        </p:spPr>
      </p:pic>
      <p:pic>
        <p:nvPicPr>
          <p:cNvPr id="11" name="Picture 10">
            <a:extLst>
              <a:ext uri="{FF2B5EF4-FFF2-40B4-BE49-F238E27FC236}">
                <a16:creationId xmlns:a16="http://schemas.microsoft.com/office/drawing/2014/main" id="{DA6D906A-95C1-D04A-A2F4-D111442E39A4}"/>
              </a:ext>
            </a:extLst>
          </p:cNvPr>
          <p:cNvPicPr>
            <a:picLocks noChangeAspect="1"/>
          </p:cNvPicPr>
          <p:nvPr/>
        </p:nvPicPr>
        <p:blipFill>
          <a:blip r:embed="rId4"/>
          <a:stretch>
            <a:fillRect/>
          </a:stretch>
        </p:blipFill>
        <p:spPr>
          <a:xfrm>
            <a:off x="8851900" y="1054483"/>
            <a:ext cx="939800" cy="939800"/>
          </a:xfrm>
          <a:prstGeom prst="rect">
            <a:avLst/>
          </a:prstGeom>
        </p:spPr>
      </p:pic>
      <p:pic>
        <p:nvPicPr>
          <p:cNvPr id="12" name="Picture 11">
            <a:extLst>
              <a:ext uri="{FF2B5EF4-FFF2-40B4-BE49-F238E27FC236}">
                <a16:creationId xmlns:a16="http://schemas.microsoft.com/office/drawing/2014/main" id="{B454D233-F6E3-7440-BC67-53393470A72E}"/>
              </a:ext>
            </a:extLst>
          </p:cNvPr>
          <p:cNvPicPr>
            <a:picLocks noChangeAspect="1"/>
          </p:cNvPicPr>
          <p:nvPr/>
        </p:nvPicPr>
        <p:blipFill>
          <a:blip r:embed="rId5"/>
          <a:stretch>
            <a:fillRect/>
          </a:stretch>
        </p:blipFill>
        <p:spPr>
          <a:xfrm>
            <a:off x="9829801" y="1054483"/>
            <a:ext cx="1184148" cy="939800"/>
          </a:xfrm>
          <a:prstGeom prst="rect">
            <a:avLst/>
          </a:prstGeom>
        </p:spPr>
      </p:pic>
      <p:sp>
        <p:nvSpPr>
          <p:cNvPr id="14" name="TextBox 13">
            <a:extLst>
              <a:ext uri="{FF2B5EF4-FFF2-40B4-BE49-F238E27FC236}">
                <a16:creationId xmlns:a16="http://schemas.microsoft.com/office/drawing/2014/main" id="{5176329A-098B-C840-951F-F3D39D6D6CD4}"/>
              </a:ext>
            </a:extLst>
          </p:cNvPr>
          <p:cNvSpPr txBox="1"/>
          <p:nvPr/>
        </p:nvSpPr>
        <p:spPr>
          <a:xfrm>
            <a:off x="5791199" y="4108109"/>
            <a:ext cx="5092700" cy="461665"/>
          </a:xfrm>
          <a:prstGeom prst="rect">
            <a:avLst/>
          </a:prstGeom>
          <a:solidFill>
            <a:schemeClr val="accent2">
              <a:lumMod val="60000"/>
              <a:lumOff val="40000"/>
            </a:schemeClr>
          </a:solidFill>
        </p:spPr>
        <p:txBody>
          <a:bodyPr wrap="square" rtlCol="0">
            <a:spAutoFit/>
          </a:bodyPr>
          <a:lstStyle/>
          <a:p>
            <a:pPr algn="ctr"/>
            <a:r>
              <a:rPr lang="en-US" sz="2400" dirty="0">
                <a:solidFill>
                  <a:schemeClr val="bg2"/>
                </a:solidFill>
              </a:rPr>
              <a:t>Docker/Container Runtime</a:t>
            </a:r>
          </a:p>
        </p:txBody>
      </p:sp>
      <p:sp>
        <p:nvSpPr>
          <p:cNvPr id="15" name="Rectangle 14">
            <a:extLst>
              <a:ext uri="{FF2B5EF4-FFF2-40B4-BE49-F238E27FC236}">
                <a16:creationId xmlns:a16="http://schemas.microsoft.com/office/drawing/2014/main" id="{DC51BDF5-38BA-D24A-8BBC-40F5D79D3F2B}"/>
              </a:ext>
            </a:extLst>
          </p:cNvPr>
          <p:cNvSpPr/>
          <p:nvPr/>
        </p:nvSpPr>
        <p:spPr>
          <a:xfrm>
            <a:off x="102869" y="2220771"/>
            <a:ext cx="5429251" cy="1200329"/>
          </a:xfrm>
          <a:prstGeom prst="rect">
            <a:avLst/>
          </a:prstGeom>
        </p:spPr>
        <p:txBody>
          <a:bodyPr wrap="square">
            <a:spAutoFit/>
          </a:bodyPr>
          <a:lstStyle/>
          <a:p>
            <a:pPr marL="285744" indent="-285744" defTabSz="914377">
              <a:buFont typeface="Arial" panose="020B0604020202020204" pitchFamily="34" charset="0"/>
              <a:buChar char="•"/>
            </a:pPr>
            <a:r>
              <a:rPr lang="en-US" sz="2400" dirty="0">
                <a:solidFill>
                  <a:srgbClr val="2B2B2B"/>
                </a:solidFill>
                <a:latin typeface="IBM Plex Sans"/>
              </a:rPr>
              <a:t>Remove Compatibility/ Dependency</a:t>
            </a:r>
          </a:p>
          <a:p>
            <a:pPr marL="285744" indent="-285744" defTabSz="914377">
              <a:buFont typeface="Arial" panose="020B0604020202020204" pitchFamily="34" charset="0"/>
              <a:buChar char="•"/>
            </a:pPr>
            <a:endParaRPr lang="en-US" sz="2400" dirty="0">
              <a:solidFill>
                <a:srgbClr val="2B2B2B"/>
              </a:solidFill>
              <a:latin typeface="IBM Plex Sans"/>
            </a:endParaRPr>
          </a:p>
          <a:p>
            <a:pPr marL="285744" indent="-285744" defTabSz="914377">
              <a:buFont typeface="Arial" panose="020B0604020202020204" pitchFamily="34" charset="0"/>
              <a:buChar char="•"/>
            </a:pPr>
            <a:endParaRPr lang="en-US" sz="2400" dirty="0">
              <a:solidFill>
                <a:srgbClr val="2B2B2B"/>
              </a:solidFill>
              <a:latin typeface="IBM Plex Sans"/>
            </a:endParaRPr>
          </a:p>
        </p:txBody>
      </p:sp>
    </p:spTree>
    <p:extLst>
      <p:ext uri="{BB962C8B-B14F-4D97-AF65-F5344CB8AC3E}">
        <p14:creationId xmlns:p14="http://schemas.microsoft.com/office/powerpoint/2010/main" val="2239763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A9EE94-E6F6-9F45-9CD1-B556E051E99C}"/>
              </a:ext>
            </a:extLst>
          </p:cNvPr>
          <p:cNvSpPr txBox="1"/>
          <p:nvPr/>
        </p:nvSpPr>
        <p:spPr>
          <a:xfrm>
            <a:off x="1038386" y="619932"/>
            <a:ext cx="1912703" cy="584775"/>
          </a:xfrm>
          <a:prstGeom prst="rect">
            <a:avLst/>
          </a:prstGeom>
          <a:noFill/>
        </p:spPr>
        <p:txBody>
          <a:bodyPr wrap="none" rtlCol="0">
            <a:spAutoFit/>
          </a:bodyPr>
          <a:lstStyle/>
          <a:p>
            <a:r>
              <a:rPr lang="en-US" sz="3200" dirty="0">
                <a:latin typeface="IBM Plex Mono" panose="020B0509050203000203" pitchFamily="49" charset="77"/>
              </a:rPr>
              <a:t>Agenda:</a:t>
            </a:r>
          </a:p>
        </p:txBody>
      </p:sp>
      <p:sp>
        <p:nvSpPr>
          <p:cNvPr id="3" name="TextBox 2">
            <a:extLst>
              <a:ext uri="{FF2B5EF4-FFF2-40B4-BE49-F238E27FC236}">
                <a16:creationId xmlns:a16="http://schemas.microsoft.com/office/drawing/2014/main" id="{4635EB09-D7FD-2D4E-8130-C070557D6E76}"/>
              </a:ext>
            </a:extLst>
          </p:cNvPr>
          <p:cNvSpPr txBox="1"/>
          <p:nvPr/>
        </p:nvSpPr>
        <p:spPr>
          <a:xfrm>
            <a:off x="852406" y="1704812"/>
            <a:ext cx="6524787" cy="5909310"/>
          </a:xfrm>
          <a:prstGeom prst="rect">
            <a:avLst/>
          </a:prstGeom>
          <a:noFill/>
        </p:spPr>
        <p:txBody>
          <a:bodyPr wrap="square" rtlCol="0">
            <a:spAutoFit/>
          </a:bodyPr>
          <a:lstStyle/>
          <a:p>
            <a:pPr marL="342900" indent="-342900">
              <a:buAutoNum type="arabicParenR"/>
            </a:pPr>
            <a:r>
              <a:rPr lang="en-US" dirty="0"/>
              <a:t>OpenShift – What?</a:t>
            </a:r>
          </a:p>
          <a:p>
            <a:pPr marL="342900" indent="-342900">
              <a:buAutoNum type="arabicParenR"/>
            </a:pPr>
            <a:r>
              <a:rPr lang="en-US" dirty="0"/>
              <a:t>Flavors of OpenShift</a:t>
            </a:r>
          </a:p>
          <a:p>
            <a:pPr marL="342900" indent="-342900">
              <a:buFontTx/>
              <a:buAutoNum type="arabicParenR"/>
            </a:pPr>
            <a:r>
              <a:rPr lang="en-US" dirty="0"/>
              <a:t> </a:t>
            </a:r>
            <a:r>
              <a:rPr lang="en-US" dirty="0">
                <a:latin typeface="IBM Plex Sans" panose="020B0503050203000203" pitchFamily="34" charset="77"/>
              </a:rPr>
              <a:t>Architecture of Installing &amp; working with OpenShift</a:t>
            </a:r>
          </a:p>
          <a:p>
            <a:pPr marL="342900" indent="-342900">
              <a:buFontTx/>
              <a:buAutoNum type="arabicParenR"/>
            </a:pPr>
            <a:r>
              <a:rPr lang="en-US" dirty="0">
                <a:latin typeface="IBM Plex Sans" panose="020B0503050203000203" pitchFamily="34" charset="77"/>
              </a:rPr>
              <a:t>Containers</a:t>
            </a:r>
          </a:p>
          <a:p>
            <a:pPr marL="342900" indent="-342900">
              <a:buFontTx/>
              <a:buAutoNum type="arabicParenR"/>
            </a:pPr>
            <a:r>
              <a:rPr lang="en-US" dirty="0">
                <a:latin typeface="IBM Plex Sans" panose="020B0503050203000203" pitchFamily="34" charset="77"/>
              </a:rPr>
              <a:t>Why do we need Containers</a:t>
            </a:r>
          </a:p>
          <a:p>
            <a:pPr marL="342900" indent="-342900">
              <a:buFontTx/>
              <a:buAutoNum type="arabicParenR"/>
            </a:pPr>
            <a:r>
              <a:rPr lang="en-US" dirty="0">
                <a:latin typeface="IBM Plex Sans" panose="020B0503050203000203" pitchFamily="34" charset="77"/>
              </a:rPr>
              <a:t>What containers can do</a:t>
            </a:r>
          </a:p>
          <a:p>
            <a:pPr marL="342900" indent="-342900">
              <a:buFontTx/>
              <a:buAutoNum type="arabicParenR"/>
            </a:pPr>
            <a:r>
              <a:rPr lang="en-US" dirty="0">
                <a:latin typeface="IBM Plex Sans" panose="020B0503050203000203" pitchFamily="34" charset="77"/>
              </a:rPr>
              <a:t>Difference between Containers &amp; VM</a:t>
            </a:r>
          </a:p>
          <a:p>
            <a:pPr marL="342900" indent="-342900">
              <a:buFontTx/>
              <a:buAutoNum type="arabicParenR"/>
            </a:pPr>
            <a:r>
              <a:rPr lang="en-US" dirty="0">
                <a:latin typeface="IBM Plex Sans" panose="020B0503050203000203" pitchFamily="34" charset="77"/>
              </a:rPr>
              <a:t>Docker</a:t>
            </a:r>
          </a:p>
          <a:p>
            <a:pPr marL="342900" indent="-342900">
              <a:buFontTx/>
              <a:buAutoNum type="arabicParenR"/>
            </a:pPr>
            <a:r>
              <a:rPr lang="en-US" dirty="0">
                <a:latin typeface="IBM Plex Sans" panose="020B0503050203000203" pitchFamily="34" charset="77"/>
              </a:rPr>
              <a:t>Docker Components</a:t>
            </a:r>
          </a:p>
          <a:p>
            <a:pPr marL="342900" indent="-342900">
              <a:buFontTx/>
              <a:buAutoNum type="arabicParenR"/>
            </a:pPr>
            <a:r>
              <a:rPr lang="en-US" dirty="0">
                <a:latin typeface="IBM Plex Sans" panose="020B0503050203000203" pitchFamily="34" charset="77"/>
              </a:rPr>
              <a:t> OpenShift Components</a:t>
            </a:r>
          </a:p>
          <a:p>
            <a:pPr marL="342900" indent="-342900">
              <a:buFontTx/>
              <a:buAutoNum type="arabicParenR"/>
            </a:pPr>
            <a:r>
              <a:rPr lang="en-US" dirty="0">
                <a:latin typeface="IBM Plex Sans" panose="020B0503050203000203" pitchFamily="34" charset="77"/>
              </a:rPr>
              <a:t> Kubernetes &amp; OpenShift : What is the difference</a:t>
            </a:r>
          </a:p>
          <a:p>
            <a:pPr marL="342900" indent="-342900">
              <a:buFontTx/>
              <a:buAutoNum type="arabicParenR"/>
            </a:pPr>
            <a:r>
              <a:rPr lang="en-US" dirty="0">
                <a:latin typeface="IBM Plex Sans" panose="020B0503050203000203" pitchFamily="34" charset="77"/>
              </a:rPr>
              <a:t> OpenShift Web Console walkthrough</a:t>
            </a:r>
          </a:p>
          <a:p>
            <a:pPr marL="342900" indent="-342900">
              <a:buFontTx/>
              <a:buAutoNum type="arabicParenR"/>
            </a:pPr>
            <a:r>
              <a:rPr lang="en-US" dirty="0">
                <a:latin typeface="IBM Plex Sans" panose="020B0503050203000203" pitchFamily="34" charset="77"/>
              </a:rPr>
              <a:t> OpenShift CI walkthrough</a:t>
            </a:r>
          </a:p>
          <a:p>
            <a:pPr marL="342900" indent="-342900">
              <a:buFontTx/>
              <a:buAutoNum type="arabicParenR"/>
            </a:pPr>
            <a:r>
              <a:rPr lang="en-US" dirty="0">
                <a:latin typeface="IBM Plex Sans" panose="020B0503050203000203" pitchFamily="34" charset="77"/>
              </a:rPr>
              <a:t> Projects</a:t>
            </a:r>
          </a:p>
          <a:p>
            <a:pPr marL="342900" indent="-342900">
              <a:buFontTx/>
              <a:buAutoNum type="arabicParenR"/>
            </a:pPr>
            <a:r>
              <a:rPr lang="en-US" dirty="0">
                <a:latin typeface="IBM Plex Sans" panose="020B0503050203000203" pitchFamily="34" charset="77"/>
              </a:rPr>
              <a:t> Routes- Services</a:t>
            </a:r>
          </a:p>
          <a:p>
            <a:pPr marL="342900" indent="-342900">
              <a:buFontTx/>
              <a:buAutoNum type="arabicParenR"/>
            </a:pPr>
            <a:r>
              <a:rPr lang="en-US" dirty="0">
                <a:latin typeface="IBM Plex Sans" panose="020B0503050203000203" pitchFamily="34" charset="77"/>
              </a:rPr>
              <a:t> Scale</a:t>
            </a:r>
          </a:p>
          <a:p>
            <a:pPr marL="342900" indent="-342900">
              <a:buFontTx/>
              <a:buAutoNum type="arabicParenR"/>
            </a:pPr>
            <a:endParaRPr lang="en-US" dirty="0">
              <a:latin typeface="IBM Plex Sans" panose="020B0503050203000203" pitchFamily="34" charset="77"/>
            </a:endParaRPr>
          </a:p>
          <a:p>
            <a:pPr marL="342900" indent="-342900">
              <a:buFontTx/>
              <a:buAutoNum type="arabicParenR"/>
            </a:pPr>
            <a:endParaRPr lang="en-US" dirty="0">
              <a:latin typeface="IBM Plex Sans" panose="020B0503050203000203" pitchFamily="34" charset="77"/>
            </a:endParaRPr>
          </a:p>
          <a:p>
            <a:pPr marL="342900" indent="-342900">
              <a:buFontTx/>
              <a:buAutoNum type="arabicParenR"/>
            </a:pPr>
            <a:endParaRPr lang="en-US" dirty="0">
              <a:latin typeface="IBM Plex Sans" panose="020B0503050203000203" pitchFamily="34" charset="77"/>
            </a:endParaRPr>
          </a:p>
          <a:p>
            <a:pPr marL="342900" indent="-342900">
              <a:buFontTx/>
              <a:buAutoNum type="arabicParenR"/>
            </a:pPr>
            <a:endParaRPr lang="en-US" dirty="0">
              <a:latin typeface="IBM Plex Sans" panose="020B0503050203000203" pitchFamily="34" charset="77"/>
            </a:endParaRPr>
          </a:p>
          <a:p>
            <a:pPr marL="342900" indent="-342900">
              <a:buAutoNum type="arabicParenR"/>
            </a:pPr>
            <a:endParaRPr lang="en-US" dirty="0"/>
          </a:p>
        </p:txBody>
      </p:sp>
    </p:spTree>
    <p:extLst>
      <p:ext uri="{BB962C8B-B14F-4D97-AF65-F5344CB8AC3E}">
        <p14:creationId xmlns:p14="http://schemas.microsoft.com/office/powerpoint/2010/main" val="1930170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58FD-95F9-4E4C-B9C9-28CC3D3B4760}"/>
              </a:ext>
            </a:extLst>
          </p:cNvPr>
          <p:cNvSpPr>
            <a:spLocks noGrp="1"/>
          </p:cNvSpPr>
          <p:nvPr>
            <p:ph type="title"/>
          </p:nvPr>
        </p:nvSpPr>
        <p:spPr/>
        <p:txBody>
          <a:bodyPr>
            <a:normAutofit fontScale="90000"/>
          </a:bodyPr>
          <a:lstStyle/>
          <a:p>
            <a:r>
              <a:rPr lang="en-US" dirty="0"/>
              <a:t>What Container can do?</a:t>
            </a:r>
          </a:p>
        </p:txBody>
      </p:sp>
      <p:sp>
        <p:nvSpPr>
          <p:cNvPr id="3" name="Slide Number Placeholder 2">
            <a:extLst>
              <a:ext uri="{FF2B5EF4-FFF2-40B4-BE49-F238E27FC236}">
                <a16:creationId xmlns:a16="http://schemas.microsoft.com/office/drawing/2014/main" id="{36DD6458-D045-0646-B8CD-C73CB5575EBE}"/>
              </a:ext>
            </a:extLst>
          </p:cNvPr>
          <p:cNvSpPr>
            <a:spLocks noGrp="1"/>
          </p:cNvSpPr>
          <p:nvPr>
            <p:ph type="sldNum" sz="quarter" idx="10"/>
          </p:nvPr>
        </p:nvSpPr>
        <p:spPr/>
        <p:txBody>
          <a:bodyPr/>
          <a:lstStyle/>
          <a:p>
            <a:fld id="{3FD999D4-B456-9943-89B7-30D56181CE18}" type="slidenum">
              <a:rPr lang="en-US" smtClean="0"/>
              <a:t>20</a:t>
            </a:fld>
            <a:endParaRPr lang="en-US"/>
          </a:p>
        </p:txBody>
      </p:sp>
      <p:sp>
        <p:nvSpPr>
          <p:cNvPr id="5" name="TextBox 4">
            <a:extLst>
              <a:ext uri="{FF2B5EF4-FFF2-40B4-BE49-F238E27FC236}">
                <a16:creationId xmlns:a16="http://schemas.microsoft.com/office/drawing/2014/main" id="{D3C393E8-D7BA-8349-9127-344F1ED1F473}"/>
              </a:ext>
            </a:extLst>
          </p:cNvPr>
          <p:cNvSpPr txBox="1"/>
          <p:nvPr/>
        </p:nvSpPr>
        <p:spPr>
          <a:xfrm>
            <a:off x="2964583" y="5297240"/>
            <a:ext cx="7047675" cy="461665"/>
          </a:xfrm>
          <a:prstGeom prst="rect">
            <a:avLst/>
          </a:prstGeom>
          <a:solidFill>
            <a:schemeClr val="accent3">
              <a:lumMod val="50000"/>
            </a:schemeClr>
          </a:solidFill>
        </p:spPr>
        <p:txBody>
          <a:bodyPr wrap="square" rtlCol="0">
            <a:spAutoFit/>
          </a:bodyPr>
          <a:lstStyle/>
          <a:p>
            <a:pPr algn="ctr"/>
            <a:r>
              <a:rPr lang="en-US" sz="2400" dirty="0">
                <a:solidFill>
                  <a:schemeClr val="bg2"/>
                </a:solidFill>
              </a:rPr>
              <a:t>Hardware</a:t>
            </a:r>
          </a:p>
        </p:txBody>
      </p:sp>
      <p:sp>
        <p:nvSpPr>
          <p:cNvPr id="6" name="TextBox 5">
            <a:extLst>
              <a:ext uri="{FF2B5EF4-FFF2-40B4-BE49-F238E27FC236}">
                <a16:creationId xmlns:a16="http://schemas.microsoft.com/office/drawing/2014/main" id="{4EE4A603-FF09-E048-9381-E8800B12E00B}"/>
              </a:ext>
            </a:extLst>
          </p:cNvPr>
          <p:cNvSpPr txBox="1"/>
          <p:nvPr/>
        </p:nvSpPr>
        <p:spPr>
          <a:xfrm>
            <a:off x="2964582" y="4725740"/>
            <a:ext cx="7047676" cy="461665"/>
          </a:xfrm>
          <a:prstGeom prst="rect">
            <a:avLst/>
          </a:prstGeom>
          <a:solidFill>
            <a:schemeClr val="bg1">
              <a:lumMod val="85000"/>
              <a:lumOff val="15000"/>
            </a:schemeClr>
          </a:solidFill>
        </p:spPr>
        <p:txBody>
          <a:bodyPr wrap="square" rtlCol="0">
            <a:spAutoFit/>
          </a:bodyPr>
          <a:lstStyle/>
          <a:p>
            <a:pPr algn="ctr"/>
            <a:r>
              <a:rPr lang="en-US" sz="2400" dirty="0">
                <a:solidFill>
                  <a:schemeClr val="tx1">
                    <a:lumMod val="65000"/>
                    <a:lumOff val="35000"/>
                  </a:schemeClr>
                </a:solidFill>
              </a:rPr>
              <a:t>OS</a:t>
            </a:r>
          </a:p>
        </p:txBody>
      </p:sp>
      <p:sp>
        <p:nvSpPr>
          <p:cNvPr id="7" name="TextBox 6">
            <a:extLst>
              <a:ext uri="{FF2B5EF4-FFF2-40B4-BE49-F238E27FC236}">
                <a16:creationId xmlns:a16="http://schemas.microsoft.com/office/drawing/2014/main" id="{A10117F7-B77E-C641-96E5-CC821E6281B6}"/>
              </a:ext>
            </a:extLst>
          </p:cNvPr>
          <p:cNvSpPr txBox="1"/>
          <p:nvPr/>
        </p:nvSpPr>
        <p:spPr>
          <a:xfrm>
            <a:off x="3134626" y="3710805"/>
            <a:ext cx="561473" cy="461665"/>
          </a:xfrm>
          <a:prstGeom prst="rect">
            <a:avLst/>
          </a:prstGeom>
          <a:solidFill>
            <a:srgbClr val="00B0F0"/>
          </a:solidFill>
        </p:spPr>
        <p:txBody>
          <a:bodyPr wrap="square" rtlCol="0">
            <a:spAutoFit/>
          </a:bodyPr>
          <a:lstStyle/>
          <a:p>
            <a:pPr algn="ctr"/>
            <a:r>
              <a:rPr lang="en-US" sz="2400" dirty="0">
                <a:solidFill>
                  <a:schemeClr val="bg2"/>
                </a:solidFill>
              </a:rPr>
              <a:t>Lib</a:t>
            </a:r>
          </a:p>
        </p:txBody>
      </p:sp>
      <p:sp>
        <p:nvSpPr>
          <p:cNvPr id="8" name="TextBox 7">
            <a:extLst>
              <a:ext uri="{FF2B5EF4-FFF2-40B4-BE49-F238E27FC236}">
                <a16:creationId xmlns:a16="http://schemas.microsoft.com/office/drawing/2014/main" id="{8F73572B-66C4-7443-A9AB-E0365CCADE32}"/>
              </a:ext>
            </a:extLst>
          </p:cNvPr>
          <p:cNvSpPr txBox="1"/>
          <p:nvPr/>
        </p:nvSpPr>
        <p:spPr>
          <a:xfrm>
            <a:off x="3740748" y="3714870"/>
            <a:ext cx="815208" cy="461665"/>
          </a:xfrm>
          <a:prstGeom prst="rect">
            <a:avLst/>
          </a:prstGeom>
          <a:solidFill>
            <a:schemeClr val="accent3"/>
          </a:solidFill>
        </p:spPr>
        <p:txBody>
          <a:bodyPr wrap="square" rtlCol="0">
            <a:spAutoFit/>
          </a:bodyPr>
          <a:lstStyle/>
          <a:p>
            <a:pPr algn="ctr"/>
            <a:r>
              <a:rPr lang="en-US" sz="2400" dirty="0">
                <a:solidFill>
                  <a:schemeClr val="bg2"/>
                </a:solidFill>
              </a:rPr>
              <a:t>Deps</a:t>
            </a:r>
          </a:p>
        </p:txBody>
      </p:sp>
      <p:pic>
        <p:nvPicPr>
          <p:cNvPr id="9" name="Picture 8">
            <a:extLst>
              <a:ext uri="{FF2B5EF4-FFF2-40B4-BE49-F238E27FC236}">
                <a16:creationId xmlns:a16="http://schemas.microsoft.com/office/drawing/2014/main" id="{ECF09794-4D92-2147-9F7E-B69274929377}"/>
              </a:ext>
            </a:extLst>
          </p:cNvPr>
          <p:cNvPicPr>
            <a:picLocks noChangeAspect="1"/>
          </p:cNvPicPr>
          <p:nvPr/>
        </p:nvPicPr>
        <p:blipFill>
          <a:blip r:embed="rId2"/>
          <a:stretch>
            <a:fillRect/>
          </a:stretch>
        </p:blipFill>
        <p:spPr>
          <a:xfrm>
            <a:off x="3193893" y="1417331"/>
            <a:ext cx="1242143" cy="755709"/>
          </a:xfrm>
          <a:prstGeom prst="rect">
            <a:avLst/>
          </a:prstGeom>
        </p:spPr>
      </p:pic>
      <p:pic>
        <p:nvPicPr>
          <p:cNvPr id="10" name="Picture 9">
            <a:extLst>
              <a:ext uri="{FF2B5EF4-FFF2-40B4-BE49-F238E27FC236}">
                <a16:creationId xmlns:a16="http://schemas.microsoft.com/office/drawing/2014/main" id="{EFD59462-8D54-374A-9961-5E306529261B}"/>
              </a:ext>
            </a:extLst>
          </p:cNvPr>
          <p:cNvPicPr>
            <a:picLocks noChangeAspect="1"/>
          </p:cNvPicPr>
          <p:nvPr/>
        </p:nvPicPr>
        <p:blipFill>
          <a:blip r:embed="rId3"/>
          <a:stretch>
            <a:fillRect/>
          </a:stretch>
        </p:blipFill>
        <p:spPr>
          <a:xfrm>
            <a:off x="5069583" y="1157805"/>
            <a:ext cx="1242143" cy="1242143"/>
          </a:xfrm>
          <a:prstGeom prst="rect">
            <a:avLst/>
          </a:prstGeom>
        </p:spPr>
      </p:pic>
      <p:pic>
        <p:nvPicPr>
          <p:cNvPr id="11" name="Picture 10">
            <a:extLst>
              <a:ext uri="{FF2B5EF4-FFF2-40B4-BE49-F238E27FC236}">
                <a16:creationId xmlns:a16="http://schemas.microsoft.com/office/drawing/2014/main" id="{DA6D906A-95C1-D04A-A2F4-D111442E39A4}"/>
              </a:ext>
            </a:extLst>
          </p:cNvPr>
          <p:cNvPicPr>
            <a:picLocks noChangeAspect="1"/>
          </p:cNvPicPr>
          <p:nvPr/>
        </p:nvPicPr>
        <p:blipFill>
          <a:blip r:embed="rId4"/>
          <a:stretch>
            <a:fillRect/>
          </a:stretch>
        </p:blipFill>
        <p:spPr>
          <a:xfrm>
            <a:off x="7016215" y="1365723"/>
            <a:ext cx="939800" cy="939800"/>
          </a:xfrm>
          <a:prstGeom prst="rect">
            <a:avLst/>
          </a:prstGeom>
        </p:spPr>
      </p:pic>
      <p:pic>
        <p:nvPicPr>
          <p:cNvPr id="12" name="Picture 11">
            <a:extLst>
              <a:ext uri="{FF2B5EF4-FFF2-40B4-BE49-F238E27FC236}">
                <a16:creationId xmlns:a16="http://schemas.microsoft.com/office/drawing/2014/main" id="{B454D233-F6E3-7440-BC67-53393470A72E}"/>
              </a:ext>
            </a:extLst>
          </p:cNvPr>
          <p:cNvPicPr>
            <a:picLocks noChangeAspect="1"/>
          </p:cNvPicPr>
          <p:nvPr/>
        </p:nvPicPr>
        <p:blipFill>
          <a:blip r:embed="rId5"/>
          <a:stretch>
            <a:fillRect/>
          </a:stretch>
        </p:blipFill>
        <p:spPr>
          <a:xfrm>
            <a:off x="8596845" y="1325285"/>
            <a:ext cx="1184148" cy="939800"/>
          </a:xfrm>
          <a:prstGeom prst="rect">
            <a:avLst/>
          </a:prstGeom>
        </p:spPr>
      </p:pic>
      <p:sp>
        <p:nvSpPr>
          <p:cNvPr id="14" name="TextBox 13">
            <a:extLst>
              <a:ext uri="{FF2B5EF4-FFF2-40B4-BE49-F238E27FC236}">
                <a16:creationId xmlns:a16="http://schemas.microsoft.com/office/drawing/2014/main" id="{5176329A-098B-C840-951F-F3D39D6D6CD4}"/>
              </a:ext>
            </a:extLst>
          </p:cNvPr>
          <p:cNvSpPr txBox="1"/>
          <p:nvPr/>
        </p:nvSpPr>
        <p:spPr>
          <a:xfrm>
            <a:off x="2964582" y="4236448"/>
            <a:ext cx="7047677" cy="461665"/>
          </a:xfrm>
          <a:prstGeom prst="rect">
            <a:avLst/>
          </a:prstGeom>
          <a:solidFill>
            <a:schemeClr val="accent2">
              <a:lumMod val="60000"/>
              <a:lumOff val="40000"/>
            </a:schemeClr>
          </a:solidFill>
        </p:spPr>
        <p:txBody>
          <a:bodyPr wrap="square" rtlCol="0">
            <a:spAutoFit/>
          </a:bodyPr>
          <a:lstStyle/>
          <a:p>
            <a:pPr algn="ctr"/>
            <a:r>
              <a:rPr lang="en-US" sz="2400" dirty="0">
                <a:solidFill>
                  <a:schemeClr val="bg2"/>
                </a:solidFill>
              </a:rPr>
              <a:t>Docker /Container Runtime</a:t>
            </a:r>
          </a:p>
        </p:txBody>
      </p:sp>
      <p:sp>
        <p:nvSpPr>
          <p:cNvPr id="15" name="Rectangle 14">
            <a:extLst>
              <a:ext uri="{FF2B5EF4-FFF2-40B4-BE49-F238E27FC236}">
                <a16:creationId xmlns:a16="http://schemas.microsoft.com/office/drawing/2014/main" id="{DC51BDF5-38BA-D24A-8BBC-40F5D79D3F2B}"/>
              </a:ext>
            </a:extLst>
          </p:cNvPr>
          <p:cNvSpPr/>
          <p:nvPr/>
        </p:nvSpPr>
        <p:spPr>
          <a:xfrm>
            <a:off x="129151" y="1723091"/>
            <a:ext cx="2617872" cy="4154984"/>
          </a:xfrm>
          <a:prstGeom prst="rect">
            <a:avLst/>
          </a:prstGeom>
        </p:spPr>
        <p:txBody>
          <a:bodyPr wrap="square">
            <a:spAutoFit/>
          </a:bodyPr>
          <a:lstStyle/>
          <a:p>
            <a:pPr marL="285744" indent="-285744" defTabSz="914377">
              <a:buFont typeface="Arial" panose="020B0604020202020204" pitchFamily="34" charset="0"/>
              <a:buChar char="•"/>
            </a:pPr>
            <a:r>
              <a:rPr lang="en-US" sz="2400" dirty="0">
                <a:solidFill>
                  <a:srgbClr val="2B2B2B"/>
                </a:solidFill>
                <a:latin typeface="Arial" panose="020B0604020202020204" pitchFamily="34" charset="0"/>
                <a:cs typeface="Arial" panose="020B0604020202020204" pitchFamily="34" charset="0"/>
              </a:rPr>
              <a:t>Remove Compatibility/ Dependency</a:t>
            </a:r>
          </a:p>
          <a:p>
            <a:pPr marL="285744" indent="-285744" defTabSz="914377">
              <a:buFont typeface="Arial" panose="020B0604020202020204" pitchFamily="34" charset="0"/>
              <a:buChar char="•"/>
            </a:pPr>
            <a:endParaRPr lang="en-US" sz="2400" dirty="0">
              <a:solidFill>
                <a:srgbClr val="2B2B2B"/>
              </a:solidFill>
              <a:latin typeface="Arial" panose="020B0604020202020204" pitchFamily="34" charset="0"/>
              <a:cs typeface="Arial" panose="020B0604020202020204" pitchFamily="34" charset="0"/>
            </a:endParaRPr>
          </a:p>
          <a:p>
            <a:pPr marL="285744" indent="-285744" defTabSz="914377">
              <a:buFont typeface="Arial" panose="020B0604020202020204" pitchFamily="34" charset="0"/>
              <a:buChar char="•"/>
            </a:pPr>
            <a:r>
              <a:rPr lang="en-US" sz="2400" dirty="0">
                <a:solidFill>
                  <a:srgbClr val="2B2B2B"/>
                </a:solidFill>
                <a:latin typeface="Arial" panose="020B0604020202020204" pitchFamily="34" charset="0"/>
                <a:cs typeface="Arial" panose="020B0604020202020204" pitchFamily="34" charset="0"/>
              </a:rPr>
              <a:t>Different Dev/Test/Prod</a:t>
            </a:r>
          </a:p>
          <a:p>
            <a:pPr marL="285744" indent="-285744" defTabSz="914377">
              <a:buFont typeface="Arial" panose="020B0604020202020204" pitchFamily="34" charset="0"/>
              <a:buChar char="•"/>
            </a:pPr>
            <a:endParaRPr lang="en-US" sz="2400" dirty="0">
              <a:solidFill>
                <a:srgbClr val="2B2B2B"/>
              </a:solidFill>
              <a:latin typeface="Arial" panose="020B0604020202020204" pitchFamily="34" charset="0"/>
              <a:cs typeface="Arial" panose="020B0604020202020204" pitchFamily="34" charset="0"/>
            </a:endParaRPr>
          </a:p>
          <a:p>
            <a:pPr marL="285744" indent="-285744" defTabSz="914377">
              <a:buFont typeface="Arial" panose="020B0604020202020204" pitchFamily="34" charset="0"/>
              <a:buChar char="•"/>
            </a:pPr>
            <a:r>
              <a:rPr lang="en-US" sz="2400" dirty="0">
                <a:solidFill>
                  <a:srgbClr val="2B2B2B"/>
                </a:solidFill>
                <a:latin typeface="Arial" panose="020B0604020202020204" pitchFamily="34" charset="0"/>
                <a:cs typeface="Arial" panose="020B0604020202020204" pitchFamily="34" charset="0"/>
              </a:rPr>
              <a:t>Scalability</a:t>
            </a:r>
          </a:p>
          <a:p>
            <a:pPr marL="285744" indent="-285744" defTabSz="914377">
              <a:buFont typeface="Arial" panose="020B0604020202020204" pitchFamily="34" charset="0"/>
              <a:buChar char="•"/>
            </a:pPr>
            <a:endParaRPr lang="en-US" sz="2400" dirty="0">
              <a:solidFill>
                <a:srgbClr val="2B2B2B"/>
              </a:solidFill>
              <a:latin typeface="Arial" panose="020B0604020202020204" pitchFamily="34" charset="0"/>
              <a:cs typeface="Arial" panose="020B0604020202020204" pitchFamily="34" charset="0"/>
            </a:endParaRPr>
          </a:p>
          <a:p>
            <a:pPr marL="285744" indent="-285744" defTabSz="914377">
              <a:buFont typeface="Arial" panose="020B0604020202020204" pitchFamily="34" charset="0"/>
              <a:buChar char="•"/>
            </a:pPr>
            <a:r>
              <a:rPr lang="en-US" sz="2400" dirty="0" err="1">
                <a:solidFill>
                  <a:srgbClr val="2B2B2B"/>
                </a:solidFill>
                <a:latin typeface="Arial" panose="020B0604020202020204" pitchFamily="34" charset="0"/>
                <a:cs typeface="Arial" panose="020B0604020202020204" pitchFamily="34" charset="0"/>
              </a:rPr>
              <a:t>Polygot</a:t>
            </a:r>
            <a:r>
              <a:rPr lang="en-US" sz="2400" dirty="0">
                <a:solidFill>
                  <a:srgbClr val="2B2B2B"/>
                </a:solidFill>
                <a:latin typeface="Arial" panose="020B0604020202020204" pitchFamily="34" charset="0"/>
                <a:cs typeface="Arial" panose="020B0604020202020204" pitchFamily="34" charset="0"/>
              </a:rPr>
              <a:t> Programming</a:t>
            </a:r>
          </a:p>
        </p:txBody>
      </p:sp>
      <p:sp>
        <p:nvSpPr>
          <p:cNvPr id="19" name="TextBox 18">
            <a:extLst>
              <a:ext uri="{FF2B5EF4-FFF2-40B4-BE49-F238E27FC236}">
                <a16:creationId xmlns:a16="http://schemas.microsoft.com/office/drawing/2014/main" id="{D5CA53D0-5E64-E443-B3EF-9DA65DDD6634}"/>
              </a:ext>
            </a:extLst>
          </p:cNvPr>
          <p:cNvSpPr txBox="1"/>
          <p:nvPr/>
        </p:nvSpPr>
        <p:spPr>
          <a:xfrm>
            <a:off x="4915761" y="3695237"/>
            <a:ext cx="561473" cy="461665"/>
          </a:xfrm>
          <a:prstGeom prst="rect">
            <a:avLst/>
          </a:prstGeom>
          <a:solidFill>
            <a:srgbClr val="00B0F0"/>
          </a:solidFill>
        </p:spPr>
        <p:txBody>
          <a:bodyPr wrap="square" rtlCol="0">
            <a:spAutoFit/>
          </a:bodyPr>
          <a:lstStyle/>
          <a:p>
            <a:pPr algn="ctr"/>
            <a:r>
              <a:rPr lang="en-US" sz="2400" dirty="0">
                <a:solidFill>
                  <a:schemeClr val="bg2"/>
                </a:solidFill>
              </a:rPr>
              <a:t>Lib</a:t>
            </a:r>
          </a:p>
        </p:txBody>
      </p:sp>
      <p:sp>
        <p:nvSpPr>
          <p:cNvPr id="20" name="TextBox 19">
            <a:extLst>
              <a:ext uri="{FF2B5EF4-FFF2-40B4-BE49-F238E27FC236}">
                <a16:creationId xmlns:a16="http://schemas.microsoft.com/office/drawing/2014/main" id="{44D5D9C3-D7CC-8445-91C1-02E2A6CF7108}"/>
              </a:ext>
            </a:extLst>
          </p:cNvPr>
          <p:cNvSpPr txBox="1"/>
          <p:nvPr/>
        </p:nvSpPr>
        <p:spPr>
          <a:xfrm>
            <a:off x="5521883" y="3699302"/>
            <a:ext cx="815208" cy="461665"/>
          </a:xfrm>
          <a:prstGeom prst="rect">
            <a:avLst/>
          </a:prstGeom>
          <a:solidFill>
            <a:schemeClr val="accent3"/>
          </a:solidFill>
        </p:spPr>
        <p:txBody>
          <a:bodyPr wrap="square" rtlCol="0">
            <a:spAutoFit/>
          </a:bodyPr>
          <a:lstStyle/>
          <a:p>
            <a:pPr algn="ctr"/>
            <a:r>
              <a:rPr lang="en-US" sz="2400" dirty="0">
                <a:solidFill>
                  <a:schemeClr val="bg2"/>
                </a:solidFill>
              </a:rPr>
              <a:t>Deps</a:t>
            </a:r>
          </a:p>
        </p:txBody>
      </p:sp>
      <p:sp>
        <p:nvSpPr>
          <p:cNvPr id="21" name="TextBox 20">
            <a:extLst>
              <a:ext uri="{FF2B5EF4-FFF2-40B4-BE49-F238E27FC236}">
                <a16:creationId xmlns:a16="http://schemas.microsoft.com/office/drawing/2014/main" id="{6C1A89CD-EAA8-DC4D-88DA-C5D408402575}"/>
              </a:ext>
            </a:extLst>
          </p:cNvPr>
          <p:cNvSpPr txBox="1"/>
          <p:nvPr/>
        </p:nvSpPr>
        <p:spPr>
          <a:xfrm>
            <a:off x="6701566" y="3695237"/>
            <a:ext cx="561473" cy="461665"/>
          </a:xfrm>
          <a:prstGeom prst="rect">
            <a:avLst/>
          </a:prstGeom>
          <a:solidFill>
            <a:srgbClr val="00B0F0"/>
          </a:solidFill>
        </p:spPr>
        <p:txBody>
          <a:bodyPr wrap="square" rtlCol="0">
            <a:spAutoFit/>
          </a:bodyPr>
          <a:lstStyle/>
          <a:p>
            <a:pPr algn="ctr"/>
            <a:r>
              <a:rPr lang="en-US" sz="2400" dirty="0">
                <a:solidFill>
                  <a:schemeClr val="bg2"/>
                </a:solidFill>
              </a:rPr>
              <a:t>Lib</a:t>
            </a:r>
          </a:p>
        </p:txBody>
      </p:sp>
      <p:sp>
        <p:nvSpPr>
          <p:cNvPr id="22" name="TextBox 21">
            <a:extLst>
              <a:ext uri="{FF2B5EF4-FFF2-40B4-BE49-F238E27FC236}">
                <a16:creationId xmlns:a16="http://schemas.microsoft.com/office/drawing/2014/main" id="{E70E11EE-07F8-BB43-8EFC-1D972A11D1BD}"/>
              </a:ext>
            </a:extLst>
          </p:cNvPr>
          <p:cNvSpPr txBox="1"/>
          <p:nvPr/>
        </p:nvSpPr>
        <p:spPr>
          <a:xfrm>
            <a:off x="7307688" y="3699302"/>
            <a:ext cx="815208" cy="461665"/>
          </a:xfrm>
          <a:prstGeom prst="rect">
            <a:avLst/>
          </a:prstGeom>
          <a:solidFill>
            <a:schemeClr val="accent3"/>
          </a:solidFill>
        </p:spPr>
        <p:txBody>
          <a:bodyPr wrap="square" rtlCol="0">
            <a:spAutoFit/>
          </a:bodyPr>
          <a:lstStyle/>
          <a:p>
            <a:pPr algn="ctr"/>
            <a:r>
              <a:rPr lang="en-US" sz="2400" dirty="0">
                <a:solidFill>
                  <a:schemeClr val="bg2"/>
                </a:solidFill>
              </a:rPr>
              <a:t>Deps</a:t>
            </a:r>
          </a:p>
        </p:txBody>
      </p:sp>
      <p:sp>
        <p:nvSpPr>
          <p:cNvPr id="25" name="TextBox 24">
            <a:extLst>
              <a:ext uri="{FF2B5EF4-FFF2-40B4-BE49-F238E27FC236}">
                <a16:creationId xmlns:a16="http://schemas.microsoft.com/office/drawing/2014/main" id="{690450FC-233A-BA47-A299-BFEB29374E63}"/>
              </a:ext>
            </a:extLst>
          </p:cNvPr>
          <p:cNvSpPr txBox="1"/>
          <p:nvPr/>
        </p:nvSpPr>
        <p:spPr>
          <a:xfrm>
            <a:off x="8457061" y="3695237"/>
            <a:ext cx="561473" cy="461665"/>
          </a:xfrm>
          <a:prstGeom prst="rect">
            <a:avLst/>
          </a:prstGeom>
          <a:solidFill>
            <a:srgbClr val="00B0F0"/>
          </a:solidFill>
        </p:spPr>
        <p:txBody>
          <a:bodyPr wrap="square" rtlCol="0">
            <a:spAutoFit/>
          </a:bodyPr>
          <a:lstStyle/>
          <a:p>
            <a:pPr algn="ctr"/>
            <a:r>
              <a:rPr lang="en-US" sz="2400" dirty="0">
                <a:solidFill>
                  <a:schemeClr val="bg2"/>
                </a:solidFill>
              </a:rPr>
              <a:t>Lib</a:t>
            </a:r>
          </a:p>
        </p:txBody>
      </p:sp>
      <p:sp>
        <p:nvSpPr>
          <p:cNvPr id="26" name="TextBox 25">
            <a:extLst>
              <a:ext uri="{FF2B5EF4-FFF2-40B4-BE49-F238E27FC236}">
                <a16:creationId xmlns:a16="http://schemas.microsoft.com/office/drawing/2014/main" id="{230EE95C-60B6-EF4F-9EAB-076099A8B1BF}"/>
              </a:ext>
            </a:extLst>
          </p:cNvPr>
          <p:cNvSpPr txBox="1"/>
          <p:nvPr/>
        </p:nvSpPr>
        <p:spPr>
          <a:xfrm>
            <a:off x="9063183" y="3699302"/>
            <a:ext cx="815208" cy="461665"/>
          </a:xfrm>
          <a:prstGeom prst="rect">
            <a:avLst/>
          </a:prstGeom>
          <a:solidFill>
            <a:schemeClr val="accent3"/>
          </a:solidFill>
        </p:spPr>
        <p:txBody>
          <a:bodyPr wrap="square" rtlCol="0">
            <a:spAutoFit/>
          </a:bodyPr>
          <a:lstStyle/>
          <a:p>
            <a:pPr algn="ctr"/>
            <a:r>
              <a:rPr lang="en-US" sz="2400" dirty="0">
                <a:solidFill>
                  <a:schemeClr val="bg2"/>
                </a:solidFill>
              </a:rPr>
              <a:t>Deps</a:t>
            </a:r>
          </a:p>
        </p:txBody>
      </p:sp>
      <p:sp>
        <p:nvSpPr>
          <p:cNvPr id="27" name="TextBox 26">
            <a:extLst>
              <a:ext uri="{FF2B5EF4-FFF2-40B4-BE49-F238E27FC236}">
                <a16:creationId xmlns:a16="http://schemas.microsoft.com/office/drawing/2014/main" id="{E7874D3E-2240-7940-BB3F-3F07C438D838}"/>
              </a:ext>
            </a:extLst>
          </p:cNvPr>
          <p:cNvSpPr txBox="1"/>
          <p:nvPr/>
        </p:nvSpPr>
        <p:spPr>
          <a:xfrm>
            <a:off x="3193893" y="821360"/>
            <a:ext cx="1620957" cy="461665"/>
          </a:xfrm>
          <a:prstGeom prst="rect">
            <a:avLst/>
          </a:prstGeom>
          <a:noFill/>
        </p:spPr>
        <p:txBody>
          <a:bodyPr wrap="none" rtlCol="0">
            <a:spAutoFit/>
          </a:bodyPr>
          <a:lstStyle/>
          <a:p>
            <a:r>
              <a:rPr lang="en-US" sz="2400" b="1" dirty="0">
                <a:solidFill>
                  <a:srgbClr val="00B050"/>
                </a:solidFill>
                <a:latin typeface="Arial" panose="020B0604020202020204" pitchFamily="34" charset="0"/>
                <a:cs typeface="Arial" panose="020B0604020202020204" pitchFamily="34" charset="0"/>
              </a:rPr>
              <a:t>Container</a:t>
            </a:r>
          </a:p>
        </p:txBody>
      </p:sp>
      <p:sp>
        <p:nvSpPr>
          <p:cNvPr id="28" name="TextBox 27">
            <a:extLst>
              <a:ext uri="{FF2B5EF4-FFF2-40B4-BE49-F238E27FC236}">
                <a16:creationId xmlns:a16="http://schemas.microsoft.com/office/drawing/2014/main" id="{F473F179-2B6E-9045-9330-86428E631FC4}"/>
              </a:ext>
            </a:extLst>
          </p:cNvPr>
          <p:cNvSpPr txBox="1"/>
          <p:nvPr/>
        </p:nvSpPr>
        <p:spPr>
          <a:xfrm>
            <a:off x="4915761" y="791136"/>
            <a:ext cx="1620957" cy="461665"/>
          </a:xfrm>
          <a:prstGeom prst="rect">
            <a:avLst/>
          </a:prstGeom>
          <a:noFill/>
        </p:spPr>
        <p:txBody>
          <a:bodyPr wrap="none" rtlCol="0">
            <a:spAutoFit/>
          </a:bodyPr>
          <a:lstStyle/>
          <a:p>
            <a:r>
              <a:rPr lang="en-US" sz="2400" b="1" dirty="0">
                <a:solidFill>
                  <a:srgbClr val="FFC000"/>
                </a:solidFill>
                <a:latin typeface="Arial" panose="020B0604020202020204" pitchFamily="34" charset="0"/>
                <a:cs typeface="Arial" panose="020B0604020202020204" pitchFamily="34" charset="0"/>
              </a:rPr>
              <a:t>Container</a:t>
            </a:r>
          </a:p>
        </p:txBody>
      </p:sp>
      <p:sp>
        <p:nvSpPr>
          <p:cNvPr id="29" name="TextBox 28">
            <a:extLst>
              <a:ext uri="{FF2B5EF4-FFF2-40B4-BE49-F238E27FC236}">
                <a16:creationId xmlns:a16="http://schemas.microsoft.com/office/drawing/2014/main" id="{267E8CA9-6D97-4A45-80A1-DD28C4988FDE}"/>
              </a:ext>
            </a:extLst>
          </p:cNvPr>
          <p:cNvSpPr txBox="1"/>
          <p:nvPr/>
        </p:nvSpPr>
        <p:spPr>
          <a:xfrm>
            <a:off x="6791451" y="767145"/>
            <a:ext cx="1620957" cy="461665"/>
          </a:xfrm>
          <a:prstGeom prst="rect">
            <a:avLst/>
          </a:prstGeom>
          <a:noFill/>
        </p:spPr>
        <p:txBody>
          <a:bodyPr wrap="none" rtlCol="0">
            <a:spAutoFit/>
          </a:bodyPr>
          <a:lstStyle/>
          <a:p>
            <a:r>
              <a:rPr lang="en-US" sz="2400" b="1" dirty="0">
                <a:solidFill>
                  <a:srgbClr val="FF0000"/>
                </a:solidFill>
                <a:latin typeface="Arial" panose="020B0604020202020204" pitchFamily="34" charset="0"/>
                <a:cs typeface="Arial" panose="020B0604020202020204" pitchFamily="34" charset="0"/>
              </a:rPr>
              <a:t>Container</a:t>
            </a:r>
          </a:p>
        </p:txBody>
      </p:sp>
      <p:sp>
        <p:nvSpPr>
          <p:cNvPr id="30" name="TextBox 29">
            <a:extLst>
              <a:ext uri="{FF2B5EF4-FFF2-40B4-BE49-F238E27FC236}">
                <a16:creationId xmlns:a16="http://schemas.microsoft.com/office/drawing/2014/main" id="{764722DF-4FDB-2142-95EC-CEB106F9A17E}"/>
              </a:ext>
            </a:extLst>
          </p:cNvPr>
          <p:cNvSpPr txBox="1"/>
          <p:nvPr/>
        </p:nvSpPr>
        <p:spPr>
          <a:xfrm>
            <a:off x="8514366" y="756253"/>
            <a:ext cx="1620957" cy="461665"/>
          </a:xfrm>
          <a:prstGeom prst="rect">
            <a:avLst/>
          </a:prstGeom>
          <a:noFill/>
        </p:spPr>
        <p:txBody>
          <a:bodyPr wrap="none" rtlCol="0">
            <a:spAutoFit/>
          </a:bodyPr>
          <a:lstStyle/>
          <a:p>
            <a:r>
              <a:rPr lang="en-US" sz="2400" b="1" dirty="0">
                <a:solidFill>
                  <a:schemeClr val="accent2">
                    <a:lumMod val="75000"/>
                  </a:schemeClr>
                </a:solidFill>
                <a:latin typeface="Arial" panose="020B0604020202020204" pitchFamily="34" charset="0"/>
                <a:cs typeface="Arial" panose="020B0604020202020204" pitchFamily="34" charset="0"/>
              </a:rPr>
              <a:t>Container</a:t>
            </a:r>
          </a:p>
        </p:txBody>
      </p:sp>
      <p:sp>
        <p:nvSpPr>
          <p:cNvPr id="4" name="Rectangle 3">
            <a:extLst>
              <a:ext uri="{FF2B5EF4-FFF2-40B4-BE49-F238E27FC236}">
                <a16:creationId xmlns:a16="http://schemas.microsoft.com/office/drawing/2014/main" id="{9E106B1D-51D0-C24D-88BC-181BB84995F8}"/>
              </a:ext>
            </a:extLst>
          </p:cNvPr>
          <p:cNvSpPr/>
          <p:nvPr/>
        </p:nvSpPr>
        <p:spPr>
          <a:xfrm>
            <a:off x="3081188" y="821360"/>
            <a:ext cx="1733662" cy="3415087"/>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A94B2F9-45D5-4843-832D-73AD10567AC3}"/>
              </a:ext>
            </a:extLst>
          </p:cNvPr>
          <p:cNvSpPr/>
          <p:nvPr/>
        </p:nvSpPr>
        <p:spPr>
          <a:xfrm>
            <a:off x="4880107" y="798792"/>
            <a:ext cx="1733662" cy="3415087"/>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8AACFF0-7631-2B4B-8E93-7FBF43C9B00B}"/>
              </a:ext>
            </a:extLst>
          </p:cNvPr>
          <p:cNvSpPr/>
          <p:nvPr/>
        </p:nvSpPr>
        <p:spPr>
          <a:xfrm>
            <a:off x="6690540" y="807547"/>
            <a:ext cx="1733662" cy="3415087"/>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837C95C-A787-6242-9732-DB43729B0E70}"/>
              </a:ext>
            </a:extLst>
          </p:cNvPr>
          <p:cNvSpPr/>
          <p:nvPr/>
        </p:nvSpPr>
        <p:spPr>
          <a:xfrm>
            <a:off x="8490402" y="759693"/>
            <a:ext cx="1733662" cy="3415087"/>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8554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EA537-EFEB-8E49-8E14-9C7BF83E0AC8}"/>
              </a:ext>
            </a:extLst>
          </p:cNvPr>
          <p:cNvSpPr>
            <a:spLocks noGrp="1"/>
          </p:cNvSpPr>
          <p:nvPr>
            <p:ph type="title"/>
          </p:nvPr>
        </p:nvSpPr>
        <p:spPr/>
        <p:txBody>
          <a:bodyPr>
            <a:normAutofit fontScale="90000"/>
          </a:bodyPr>
          <a:lstStyle/>
          <a:p>
            <a:r>
              <a:rPr lang="en-US" dirty="0"/>
              <a:t>What are containers?</a:t>
            </a:r>
          </a:p>
        </p:txBody>
      </p:sp>
      <p:sp>
        <p:nvSpPr>
          <p:cNvPr id="3" name="Slide Number Placeholder 2">
            <a:extLst>
              <a:ext uri="{FF2B5EF4-FFF2-40B4-BE49-F238E27FC236}">
                <a16:creationId xmlns:a16="http://schemas.microsoft.com/office/drawing/2014/main" id="{7F1BB372-1AD1-D94E-83CA-F3C47BE1F27D}"/>
              </a:ext>
            </a:extLst>
          </p:cNvPr>
          <p:cNvSpPr>
            <a:spLocks noGrp="1"/>
          </p:cNvSpPr>
          <p:nvPr>
            <p:ph type="sldNum" sz="quarter" idx="10"/>
          </p:nvPr>
        </p:nvSpPr>
        <p:spPr/>
        <p:txBody>
          <a:bodyPr/>
          <a:lstStyle/>
          <a:p>
            <a:pPr defTabSz="914377"/>
            <a:fld id="{3FD999D4-B456-9943-89B7-30D56181CE18}" type="slidenum">
              <a:rPr lang="en-US">
                <a:latin typeface="IBM Plex Sans"/>
              </a:rPr>
              <a:pPr defTabSz="914377"/>
              <a:t>21</a:t>
            </a:fld>
            <a:endParaRPr lang="en-US">
              <a:latin typeface="IBM Plex Sans"/>
            </a:endParaRPr>
          </a:p>
        </p:txBody>
      </p:sp>
      <p:pic>
        <p:nvPicPr>
          <p:cNvPr id="6" name="Picture 5">
            <a:extLst>
              <a:ext uri="{FF2B5EF4-FFF2-40B4-BE49-F238E27FC236}">
                <a16:creationId xmlns:a16="http://schemas.microsoft.com/office/drawing/2014/main" id="{A92093F0-FB5B-5D48-BB44-740F27BA4228}"/>
              </a:ext>
            </a:extLst>
          </p:cNvPr>
          <p:cNvPicPr>
            <a:picLocks noChangeAspect="1"/>
          </p:cNvPicPr>
          <p:nvPr/>
        </p:nvPicPr>
        <p:blipFill>
          <a:blip r:embed="rId3"/>
          <a:stretch>
            <a:fillRect/>
          </a:stretch>
        </p:blipFill>
        <p:spPr>
          <a:xfrm>
            <a:off x="792203" y="1262036"/>
            <a:ext cx="3124200" cy="1854200"/>
          </a:xfrm>
          <a:prstGeom prst="rect">
            <a:avLst/>
          </a:prstGeom>
        </p:spPr>
      </p:pic>
      <p:sp>
        <p:nvSpPr>
          <p:cNvPr id="7" name="Rectangle 6">
            <a:extLst>
              <a:ext uri="{FF2B5EF4-FFF2-40B4-BE49-F238E27FC236}">
                <a16:creationId xmlns:a16="http://schemas.microsoft.com/office/drawing/2014/main" id="{DBB2AC0C-1CC7-354F-9F00-78B4DE9515D2}"/>
              </a:ext>
            </a:extLst>
          </p:cNvPr>
          <p:cNvSpPr/>
          <p:nvPr/>
        </p:nvSpPr>
        <p:spPr>
          <a:xfrm>
            <a:off x="773154" y="3400716"/>
            <a:ext cx="3086100" cy="365760"/>
          </a:xfrm>
          <a:prstGeom prst="rect">
            <a:avLst/>
          </a:prstGeom>
          <a:solidFill>
            <a:srgbClr val="01BAB6"/>
          </a:solidFill>
        </p:spPr>
        <p:txBody>
          <a:bodyPr wrap="square" lIns="0" tIns="0" rIns="0" bIns="0" rtlCol="0" anchor="ctr">
            <a:noAutofit/>
          </a:bodyPr>
          <a:lstStyle/>
          <a:p>
            <a:pPr algn="ctr" defTabSz="914377"/>
            <a:r>
              <a:rPr lang="en-US" sz="1200" dirty="0">
                <a:solidFill>
                  <a:srgbClr val="FFFFFF"/>
                </a:solidFill>
                <a:latin typeface="Arial"/>
                <a:cs typeface="Arial"/>
              </a:rPr>
              <a:t>OS </a:t>
            </a:r>
            <a:r>
              <a:rPr lang="en-US" sz="1200" dirty="0" err="1">
                <a:solidFill>
                  <a:srgbClr val="FFFFFF"/>
                </a:solidFill>
                <a:latin typeface="Arial"/>
                <a:cs typeface="Arial"/>
              </a:rPr>
              <a:t>Kernal</a:t>
            </a:r>
            <a:endParaRPr lang="en-US" sz="1200" dirty="0">
              <a:solidFill>
                <a:srgbClr val="FFFFFF"/>
              </a:solidFill>
              <a:latin typeface="Arial"/>
              <a:cs typeface="Arial"/>
            </a:endParaRPr>
          </a:p>
        </p:txBody>
      </p:sp>
      <p:pic>
        <p:nvPicPr>
          <p:cNvPr id="9" name="Picture 8">
            <a:extLst>
              <a:ext uri="{FF2B5EF4-FFF2-40B4-BE49-F238E27FC236}">
                <a16:creationId xmlns:a16="http://schemas.microsoft.com/office/drawing/2014/main" id="{31BFFFE9-E41C-BF45-AFF8-99F40BA9EDF3}"/>
              </a:ext>
            </a:extLst>
          </p:cNvPr>
          <p:cNvPicPr>
            <a:picLocks noChangeAspect="1"/>
          </p:cNvPicPr>
          <p:nvPr/>
        </p:nvPicPr>
        <p:blipFill>
          <a:blip r:embed="rId3"/>
          <a:stretch>
            <a:fillRect/>
          </a:stretch>
        </p:blipFill>
        <p:spPr>
          <a:xfrm>
            <a:off x="4680204" y="1278673"/>
            <a:ext cx="3124200" cy="1854200"/>
          </a:xfrm>
          <a:prstGeom prst="rect">
            <a:avLst/>
          </a:prstGeom>
        </p:spPr>
      </p:pic>
      <p:sp>
        <p:nvSpPr>
          <p:cNvPr id="10" name="Rectangle 9">
            <a:extLst>
              <a:ext uri="{FF2B5EF4-FFF2-40B4-BE49-F238E27FC236}">
                <a16:creationId xmlns:a16="http://schemas.microsoft.com/office/drawing/2014/main" id="{3C3D5C77-54D3-7247-B01A-38C096BAD3F4}"/>
              </a:ext>
            </a:extLst>
          </p:cNvPr>
          <p:cNvSpPr/>
          <p:nvPr/>
        </p:nvSpPr>
        <p:spPr>
          <a:xfrm>
            <a:off x="4680205" y="3925335"/>
            <a:ext cx="3086100" cy="365760"/>
          </a:xfrm>
          <a:prstGeom prst="rect">
            <a:avLst/>
          </a:prstGeom>
          <a:solidFill>
            <a:srgbClr val="01BAB6"/>
          </a:solidFill>
        </p:spPr>
        <p:txBody>
          <a:bodyPr wrap="square" lIns="0" tIns="0" rIns="0" bIns="0" rtlCol="0" anchor="ctr">
            <a:noAutofit/>
          </a:bodyPr>
          <a:lstStyle/>
          <a:p>
            <a:pPr algn="ctr" defTabSz="914377"/>
            <a:r>
              <a:rPr lang="en-US" sz="1200" dirty="0">
                <a:solidFill>
                  <a:srgbClr val="FFFFFF"/>
                </a:solidFill>
                <a:latin typeface="Arial"/>
                <a:cs typeface="Arial"/>
              </a:rPr>
              <a:t>OS </a:t>
            </a:r>
            <a:r>
              <a:rPr lang="en-US" sz="1200" dirty="0" err="1">
                <a:solidFill>
                  <a:srgbClr val="FFFFFF"/>
                </a:solidFill>
                <a:latin typeface="Arial"/>
                <a:cs typeface="Arial"/>
              </a:rPr>
              <a:t>Kernal</a:t>
            </a:r>
            <a:endParaRPr lang="en-US" sz="1200" dirty="0">
              <a:solidFill>
                <a:srgbClr val="FFFFFF"/>
              </a:solidFill>
              <a:latin typeface="Arial"/>
              <a:cs typeface="Arial"/>
            </a:endParaRPr>
          </a:p>
        </p:txBody>
      </p:sp>
      <p:sp>
        <p:nvSpPr>
          <p:cNvPr id="11" name="Rectangle 10">
            <a:extLst>
              <a:ext uri="{FF2B5EF4-FFF2-40B4-BE49-F238E27FC236}">
                <a16:creationId xmlns:a16="http://schemas.microsoft.com/office/drawing/2014/main" id="{F5F07D92-12B6-884B-9EEE-1ACCFC50E733}"/>
              </a:ext>
            </a:extLst>
          </p:cNvPr>
          <p:cNvSpPr/>
          <p:nvPr/>
        </p:nvSpPr>
        <p:spPr>
          <a:xfrm>
            <a:off x="4680205" y="3348991"/>
            <a:ext cx="3086100" cy="365760"/>
          </a:xfrm>
          <a:prstGeom prst="rect">
            <a:avLst/>
          </a:prstGeom>
          <a:solidFill>
            <a:schemeClr val="accent2">
              <a:lumMod val="60000"/>
              <a:lumOff val="40000"/>
            </a:schemeClr>
          </a:solidFill>
        </p:spPr>
        <p:txBody>
          <a:bodyPr wrap="square" lIns="0" tIns="0" rIns="0" bIns="0" rtlCol="0" anchor="ctr">
            <a:noAutofit/>
          </a:bodyPr>
          <a:lstStyle/>
          <a:p>
            <a:pPr algn="ctr" defTabSz="914377"/>
            <a:r>
              <a:rPr lang="en-US" sz="1200" dirty="0">
                <a:solidFill>
                  <a:srgbClr val="FFFFFF"/>
                </a:solidFill>
                <a:latin typeface="Arial"/>
                <a:cs typeface="Arial"/>
              </a:rPr>
              <a:t>Docker</a:t>
            </a:r>
          </a:p>
        </p:txBody>
      </p:sp>
      <p:sp>
        <p:nvSpPr>
          <p:cNvPr id="12" name="TextBox 11">
            <a:extLst>
              <a:ext uri="{FF2B5EF4-FFF2-40B4-BE49-F238E27FC236}">
                <a16:creationId xmlns:a16="http://schemas.microsoft.com/office/drawing/2014/main" id="{702EB8DD-8629-3E4A-AB6E-1418A9F62988}"/>
              </a:ext>
            </a:extLst>
          </p:cNvPr>
          <p:cNvSpPr txBox="1"/>
          <p:nvPr/>
        </p:nvSpPr>
        <p:spPr>
          <a:xfrm>
            <a:off x="5038874" y="5002936"/>
            <a:ext cx="2052165" cy="461665"/>
          </a:xfrm>
          <a:prstGeom prst="rect">
            <a:avLst/>
          </a:prstGeom>
          <a:noFill/>
        </p:spPr>
        <p:txBody>
          <a:bodyPr wrap="none" rtlCol="0">
            <a:spAutoFit/>
          </a:bodyPr>
          <a:lstStyle/>
          <a:p>
            <a:pPr defTabSz="914377"/>
            <a:r>
              <a:rPr lang="en-US" sz="2400" b="1" dirty="0" err="1">
                <a:solidFill>
                  <a:srgbClr val="2B2B2B"/>
                </a:solidFill>
                <a:latin typeface="IBM Plex Sans"/>
              </a:rPr>
              <a:t>Lxc</a:t>
            </a:r>
            <a:r>
              <a:rPr lang="en-US" sz="2400" dirty="0">
                <a:solidFill>
                  <a:srgbClr val="2B2B2B"/>
                </a:solidFill>
                <a:latin typeface="IBM Plex Sans"/>
              </a:rPr>
              <a:t>, </a:t>
            </a:r>
            <a:r>
              <a:rPr lang="en-US" sz="2400" dirty="0" err="1">
                <a:solidFill>
                  <a:srgbClr val="2B2B2B"/>
                </a:solidFill>
                <a:latin typeface="IBM Plex Sans"/>
              </a:rPr>
              <a:t>lxd</a:t>
            </a:r>
            <a:r>
              <a:rPr lang="en-US" sz="2400" dirty="0">
                <a:solidFill>
                  <a:srgbClr val="2B2B2B"/>
                </a:solidFill>
                <a:latin typeface="IBM Plex Sans"/>
              </a:rPr>
              <a:t>, </a:t>
            </a:r>
            <a:r>
              <a:rPr lang="en-US" sz="2400" dirty="0" err="1">
                <a:solidFill>
                  <a:srgbClr val="2B2B2B"/>
                </a:solidFill>
                <a:latin typeface="IBM Plex Sans"/>
              </a:rPr>
              <a:t>lxcfs</a:t>
            </a:r>
            <a:endParaRPr lang="en-US" sz="2400" dirty="0">
              <a:solidFill>
                <a:srgbClr val="2B2B2B"/>
              </a:solidFill>
              <a:latin typeface="IBM Plex Sans"/>
            </a:endParaRPr>
          </a:p>
        </p:txBody>
      </p:sp>
      <p:sp>
        <p:nvSpPr>
          <p:cNvPr id="5" name="TextBox 4">
            <a:extLst>
              <a:ext uri="{FF2B5EF4-FFF2-40B4-BE49-F238E27FC236}">
                <a16:creationId xmlns:a16="http://schemas.microsoft.com/office/drawing/2014/main" id="{167FC7FB-3C14-104E-95FE-19A11F23100C}"/>
              </a:ext>
            </a:extLst>
          </p:cNvPr>
          <p:cNvSpPr txBox="1"/>
          <p:nvPr/>
        </p:nvSpPr>
        <p:spPr>
          <a:xfrm>
            <a:off x="7843475" y="1150777"/>
            <a:ext cx="4171187" cy="4893647"/>
          </a:xfrm>
          <a:prstGeom prst="rect">
            <a:avLst/>
          </a:prstGeom>
          <a:noFill/>
        </p:spPr>
        <p:txBody>
          <a:bodyPr wrap="square" rtlCol="0">
            <a:spAutoFit/>
          </a:bodyPr>
          <a:lstStyle/>
          <a:p>
            <a:pPr lvl="1"/>
            <a:r>
              <a:rPr lang="en-US" sz="2400" b="1" dirty="0"/>
              <a:t>PID</a:t>
            </a:r>
            <a:r>
              <a:rPr lang="en-US" sz="2400" dirty="0"/>
              <a:t> - process IDs</a:t>
            </a:r>
          </a:p>
          <a:p>
            <a:pPr lvl="1"/>
            <a:r>
              <a:rPr lang="en-US" sz="2400" b="1" dirty="0"/>
              <a:t>USER</a:t>
            </a:r>
            <a:r>
              <a:rPr lang="en-US" sz="2400" dirty="0"/>
              <a:t> - user and group IDs</a:t>
            </a:r>
          </a:p>
          <a:p>
            <a:pPr lvl="1"/>
            <a:r>
              <a:rPr lang="en-US" sz="2400" b="1" dirty="0"/>
              <a:t>UTS</a:t>
            </a:r>
            <a:r>
              <a:rPr lang="en-US" sz="2400" dirty="0"/>
              <a:t> - hostname and domain name</a:t>
            </a:r>
          </a:p>
          <a:p>
            <a:pPr lvl="1"/>
            <a:r>
              <a:rPr lang="en-US" sz="2400" b="1" dirty="0"/>
              <a:t>NS</a:t>
            </a:r>
            <a:r>
              <a:rPr lang="en-US" sz="2400" dirty="0"/>
              <a:t> - mount points</a:t>
            </a:r>
          </a:p>
          <a:p>
            <a:pPr lvl="1"/>
            <a:r>
              <a:rPr lang="en-US" sz="2400" b="1" dirty="0"/>
              <a:t>NET</a:t>
            </a:r>
            <a:r>
              <a:rPr lang="en-US" sz="2400" dirty="0"/>
              <a:t> - Network devices, stacks, ports</a:t>
            </a:r>
          </a:p>
          <a:p>
            <a:pPr lvl="1"/>
            <a:r>
              <a:rPr lang="en-US" sz="2400" b="1" dirty="0"/>
              <a:t>IPC</a:t>
            </a:r>
            <a:r>
              <a:rPr lang="en-US" sz="2400" dirty="0"/>
              <a:t> - inter-process communications, message queues</a:t>
            </a:r>
          </a:p>
          <a:p>
            <a:pPr lvl="1"/>
            <a:r>
              <a:rPr lang="en-US" sz="2400" b="1" dirty="0" err="1"/>
              <a:t>cgroups</a:t>
            </a:r>
            <a:r>
              <a:rPr lang="en-US" sz="2400" dirty="0"/>
              <a:t> - controls limits and monitoring of resources</a:t>
            </a:r>
          </a:p>
          <a:p>
            <a:endParaRPr lang="en-US" sz="2400" dirty="0"/>
          </a:p>
        </p:txBody>
      </p:sp>
    </p:spTree>
    <p:extLst>
      <p:ext uri="{BB962C8B-B14F-4D97-AF65-F5344CB8AC3E}">
        <p14:creationId xmlns:p14="http://schemas.microsoft.com/office/powerpoint/2010/main" val="3977551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55"/>
          <p:cNvSpPr txBox="1">
            <a:spLocks noGrp="1"/>
          </p:cNvSpPr>
          <p:nvPr>
            <p:ph type="sldNum" idx="12"/>
          </p:nvPr>
        </p:nvSpPr>
        <p:spPr>
          <a:xfrm>
            <a:off x="137771" y="6311925"/>
            <a:ext cx="480800" cy="524800"/>
          </a:xfrm>
          <a:prstGeom prst="rect">
            <a:avLst/>
          </a:prstGeom>
        </p:spPr>
        <p:txBody>
          <a:bodyPr spcFirstLastPara="1" vert="horz" wrap="square" lIns="121900" tIns="121900" rIns="121900" bIns="121900" rtlCol="0" anchor="ctr" anchorCtr="0">
            <a:noAutofit/>
          </a:bodyPr>
          <a:lstStyle/>
          <a:p>
            <a:pPr defTabSz="1219170">
              <a:buClr>
                <a:srgbClr val="000000"/>
              </a:buClr>
              <a:defRPr/>
            </a:pPr>
            <a:fld id="{00000000-1234-1234-1234-123412341234}" type="slidenum">
              <a:rPr lang="en" sz="1067" kern="0">
                <a:solidFill>
                  <a:srgbClr val="000000"/>
                </a:solidFill>
                <a:latin typeface="Overpass"/>
                <a:sym typeface="Overpass"/>
              </a:rPr>
              <a:pPr defTabSz="1219170">
                <a:buClr>
                  <a:srgbClr val="000000"/>
                </a:buClr>
                <a:defRPr/>
              </a:pPr>
              <a:t>22</a:t>
            </a:fld>
            <a:endParaRPr sz="1067" kern="0">
              <a:solidFill>
                <a:srgbClr val="000000"/>
              </a:solidFill>
              <a:latin typeface="Overpass"/>
              <a:sym typeface="Overpass"/>
            </a:endParaRPr>
          </a:p>
        </p:txBody>
      </p:sp>
      <p:grpSp>
        <p:nvGrpSpPr>
          <p:cNvPr id="615" name="Google Shape;615;p55"/>
          <p:cNvGrpSpPr/>
          <p:nvPr/>
        </p:nvGrpSpPr>
        <p:grpSpPr>
          <a:xfrm>
            <a:off x="3517000" y="1727021"/>
            <a:ext cx="2008400" cy="2194424"/>
            <a:chOff x="2838075" y="1626000"/>
            <a:chExt cx="1506300" cy="1661100"/>
          </a:xfrm>
        </p:grpSpPr>
        <p:sp>
          <p:nvSpPr>
            <p:cNvPr id="616" name="Google Shape;616;p55"/>
            <p:cNvSpPr/>
            <p:nvPr/>
          </p:nvSpPr>
          <p:spPr>
            <a:xfrm>
              <a:off x="2838075" y="1626000"/>
              <a:ext cx="1506300" cy="1661100"/>
            </a:xfrm>
            <a:prstGeom prst="rect">
              <a:avLst/>
            </a:prstGeom>
            <a:solidFill>
              <a:srgbClr val="B4A7D6"/>
            </a:solidFill>
            <a:ln>
              <a:noFill/>
            </a:ln>
          </p:spPr>
          <p:txBody>
            <a:bodyPr spcFirstLastPara="1" wrap="square" lIns="121900" tIns="121900" rIns="121900" bIns="121900" anchor="t" anchorCtr="0">
              <a:noAutofit/>
            </a:bodyPr>
            <a:lstStyle/>
            <a:p>
              <a:pPr algn="ctr" defTabSz="1219170">
                <a:buClr>
                  <a:srgbClr val="000000"/>
                </a:buClr>
                <a:defRPr/>
              </a:pPr>
              <a:r>
                <a:rPr lang="en" sz="1333" kern="0">
                  <a:solidFill>
                    <a:srgbClr val="20124D"/>
                  </a:solidFill>
                  <a:latin typeface="Overpass"/>
                  <a:ea typeface="Overpass"/>
                  <a:cs typeface="Overpass"/>
                  <a:sym typeface="Overpass"/>
                </a:rPr>
                <a:t>Virtual Machine</a:t>
              </a:r>
              <a:endParaRPr sz="1333" kern="0">
                <a:solidFill>
                  <a:srgbClr val="20124D"/>
                </a:solidFill>
                <a:latin typeface="Overpass"/>
                <a:ea typeface="Overpass"/>
                <a:cs typeface="Overpass"/>
                <a:sym typeface="Overpass"/>
              </a:endParaRPr>
            </a:p>
          </p:txBody>
        </p:sp>
        <p:sp>
          <p:nvSpPr>
            <p:cNvPr id="617" name="Google Shape;617;p55"/>
            <p:cNvSpPr/>
            <p:nvPr/>
          </p:nvSpPr>
          <p:spPr>
            <a:xfrm>
              <a:off x="2927025" y="2051527"/>
              <a:ext cx="1328400" cy="359700"/>
            </a:xfrm>
            <a:prstGeom prst="rect">
              <a:avLst/>
            </a:prstGeom>
            <a:solidFill>
              <a:srgbClr val="38761D"/>
            </a:solidFill>
            <a:ln>
              <a:noFill/>
            </a:ln>
          </p:spPr>
          <p:txBody>
            <a:bodyPr spcFirstLastPara="1" wrap="square" lIns="121900" tIns="121900" rIns="121900" bIns="121900" anchor="ctr" anchorCtr="0">
              <a:noAutofit/>
            </a:bodyPr>
            <a:lstStyle/>
            <a:p>
              <a:pPr algn="ctr" defTabSz="1219170">
                <a:buClr>
                  <a:srgbClr val="000000"/>
                </a:buClr>
                <a:defRPr/>
              </a:pPr>
              <a:r>
                <a:rPr lang="en" sz="1200" kern="0">
                  <a:solidFill>
                    <a:srgbClr val="FFFFFF"/>
                  </a:solidFill>
                  <a:latin typeface="Overpass"/>
                  <a:ea typeface="Overpass"/>
                  <a:cs typeface="Overpass"/>
                  <a:sym typeface="Overpass"/>
                </a:rPr>
                <a:t>Application</a:t>
              </a:r>
              <a:endParaRPr sz="1200" kern="0">
                <a:solidFill>
                  <a:srgbClr val="FFFFFF"/>
                </a:solidFill>
                <a:latin typeface="Overpass"/>
                <a:ea typeface="Overpass"/>
                <a:cs typeface="Overpass"/>
                <a:sym typeface="Overpass"/>
              </a:endParaRPr>
            </a:p>
          </p:txBody>
        </p:sp>
        <p:sp>
          <p:nvSpPr>
            <p:cNvPr id="618" name="Google Shape;618;p55"/>
            <p:cNvSpPr/>
            <p:nvPr/>
          </p:nvSpPr>
          <p:spPr>
            <a:xfrm>
              <a:off x="2927025" y="2445338"/>
              <a:ext cx="1328400" cy="359700"/>
            </a:xfrm>
            <a:prstGeom prst="rect">
              <a:avLst/>
            </a:prstGeom>
            <a:solidFill>
              <a:srgbClr val="165D80"/>
            </a:solidFill>
            <a:ln>
              <a:noFill/>
            </a:ln>
          </p:spPr>
          <p:txBody>
            <a:bodyPr spcFirstLastPara="1" wrap="square" lIns="121900" tIns="121900" rIns="121900" bIns="121900" anchor="ctr" anchorCtr="0">
              <a:noAutofit/>
            </a:bodyPr>
            <a:lstStyle/>
            <a:p>
              <a:pPr algn="ctr" defTabSz="1219170">
                <a:buClr>
                  <a:srgbClr val="000000"/>
                </a:buClr>
                <a:defRPr/>
              </a:pPr>
              <a:r>
                <a:rPr lang="en" sz="1200" kern="0">
                  <a:solidFill>
                    <a:srgbClr val="FFFFFF"/>
                  </a:solidFill>
                  <a:latin typeface="Overpass"/>
                  <a:ea typeface="Overpass"/>
                  <a:cs typeface="Overpass"/>
                  <a:sym typeface="Overpass"/>
                </a:rPr>
                <a:t>OS dependencies</a:t>
              </a:r>
              <a:endParaRPr sz="1200" kern="0">
                <a:solidFill>
                  <a:srgbClr val="FFFFFF"/>
                </a:solidFill>
                <a:latin typeface="Overpass"/>
                <a:ea typeface="Overpass"/>
                <a:cs typeface="Overpass"/>
                <a:sym typeface="Overpass"/>
              </a:endParaRPr>
            </a:p>
          </p:txBody>
        </p:sp>
        <p:sp>
          <p:nvSpPr>
            <p:cNvPr id="619" name="Google Shape;619;p55"/>
            <p:cNvSpPr/>
            <p:nvPr/>
          </p:nvSpPr>
          <p:spPr>
            <a:xfrm>
              <a:off x="2927025" y="2842365"/>
              <a:ext cx="1328400" cy="359700"/>
            </a:xfrm>
            <a:prstGeom prst="rect">
              <a:avLst/>
            </a:prstGeom>
            <a:solidFill>
              <a:srgbClr val="165D80"/>
            </a:solidFill>
            <a:ln>
              <a:noFill/>
            </a:ln>
          </p:spPr>
          <p:txBody>
            <a:bodyPr spcFirstLastPara="1" wrap="square" lIns="121900" tIns="121900" rIns="121900" bIns="121900" anchor="ctr" anchorCtr="0">
              <a:noAutofit/>
            </a:bodyPr>
            <a:lstStyle/>
            <a:p>
              <a:pPr algn="ctr" defTabSz="1219170">
                <a:buClr>
                  <a:srgbClr val="000000"/>
                </a:buClr>
                <a:defRPr/>
              </a:pPr>
              <a:r>
                <a:rPr lang="en" sz="1200" kern="0">
                  <a:solidFill>
                    <a:srgbClr val="FFFFFF"/>
                  </a:solidFill>
                  <a:latin typeface="Overpass"/>
                  <a:ea typeface="Overpass"/>
                  <a:cs typeface="Overpass"/>
                  <a:sym typeface="Overpass"/>
                </a:rPr>
                <a:t>Operating System</a:t>
              </a:r>
              <a:endParaRPr sz="1200" kern="0">
                <a:solidFill>
                  <a:srgbClr val="FFFFFF"/>
                </a:solidFill>
                <a:latin typeface="Overpass"/>
                <a:ea typeface="Overpass"/>
                <a:cs typeface="Overpass"/>
                <a:sym typeface="Overpass"/>
              </a:endParaRPr>
            </a:p>
          </p:txBody>
        </p:sp>
      </p:grpSp>
      <p:grpSp>
        <p:nvGrpSpPr>
          <p:cNvPr id="621" name="Google Shape;621;p55"/>
          <p:cNvGrpSpPr/>
          <p:nvPr/>
        </p:nvGrpSpPr>
        <p:grpSpPr>
          <a:xfrm>
            <a:off x="3127918" y="4129267"/>
            <a:ext cx="3626017" cy="1935600"/>
            <a:chOff x="1730763" y="3249350"/>
            <a:chExt cx="2719513" cy="1451700"/>
          </a:xfrm>
        </p:grpSpPr>
        <p:sp>
          <p:nvSpPr>
            <p:cNvPr id="622" name="Google Shape;622;p55"/>
            <p:cNvSpPr txBox="1"/>
            <p:nvPr/>
          </p:nvSpPr>
          <p:spPr>
            <a:xfrm>
              <a:off x="1963575" y="3249350"/>
              <a:ext cx="2486700" cy="1451700"/>
            </a:xfrm>
            <a:prstGeom prst="rect">
              <a:avLst/>
            </a:prstGeom>
            <a:noFill/>
            <a:ln>
              <a:noFill/>
            </a:ln>
          </p:spPr>
          <p:txBody>
            <a:bodyPr spcFirstLastPara="1" wrap="square" lIns="121900" tIns="121900" rIns="121900" bIns="121900" anchor="t" anchorCtr="0">
              <a:noAutofit/>
            </a:bodyPr>
            <a:lstStyle/>
            <a:p>
              <a:pPr defTabSz="1219170">
                <a:lnSpc>
                  <a:spcPct val="115000"/>
                </a:lnSpc>
                <a:buClr>
                  <a:srgbClr val="000000"/>
                </a:buClr>
                <a:defRPr/>
              </a:pPr>
              <a:r>
                <a:rPr lang="en" sz="2133" kern="0" dirty="0">
                  <a:solidFill>
                    <a:srgbClr val="000000"/>
                  </a:solidFill>
                  <a:latin typeface="Overpass"/>
                  <a:ea typeface="Overpass"/>
                  <a:cs typeface="Overpass"/>
                  <a:sym typeface="Overpass"/>
                </a:rPr>
                <a:t>VM Isolation</a:t>
              </a:r>
              <a:endParaRPr sz="2133" kern="0" dirty="0">
                <a:solidFill>
                  <a:srgbClr val="000000"/>
                </a:solidFill>
                <a:latin typeface="Overpass"/>
                <a:ea typeface="Overpass"/>
                <a:cs typeface="Overpass"/>
                <a:sym typeface="Overpass"/>
              </a:endParaRPr>
            </a:p>
            <a:p>
              <a:pPr defTabSz="1219170">
                <a:lnSpc>
                  <a:spcPct val="115000"/>
                </a:lnSpc>
                <a:buClr>
                  <a:srgbClr val="000000"/>
                </a:buClr>
                <a:defRPr/>
              </a:pPr>
              <a:r>
                <a:rPr lang="en" sz="2133" kern="0" dirty="0">
                  <a:solidFill>
                    <a:srgbClr val="000000"/>
                  </a:solidFill>
                  <a:latin typeface="Overpass"/>
                  <a:ea typeface="Overpass"/>
                  <a:cs typeface="Overpass"/>
                  <a:sym typeface="Overpass"/>
                </a:rPr>
                <a:t>Complete OS</a:t>
              </a:r>
              <a:endParaRPr sz="2133" kern="0" dirty="0">
                <a:solidFill>
                  <a:srgbClr val="000000"/>
                </a:solidFill>
                <a:latin typeface="Overpass"/>
                <a:ea typeface="Overpass"/>
                <a:cs typeface="Overpass"/>
                <a:sym typeface="Overpass"/>
              </a:endParaRPr>
            </a:p>
            <a:p>
              <a:pPr defTabSz="1219170">
                <a:lnSpc>
                  <a:spcPct val="115000"/>
                </a:lnSpc>
                <a:buClr>
                  <a:srgbClr val="000000"/>
                </a:buClr>
                <a:defRPr/>
              </a:pPr>
              <a:r>
                <a:rPr lang="en" sz="2133" kern="0" dirty="0">
                  <a:solidFill>
                    <a:srgbClr val="000000"/>
                  </a:solidFill>
                  <a:latin typeface="Overpass"/>
                  <a:ea typeface="Overpass"/>
                  <a:cs typeface="Overpass"/>
                  <a:sym typeface="Overpass"/>
                </a:rPr>
                <a:t>Static Compute</a:t>
              </a:r>
              <a:endParaRPr sz="2133" kern="0" dirty="0">
                <a:solidFill>
                  <a:srgbClr val="000000"/>
                </a:solidFill>
                <a:latin typeface="Overpass"/>
                <a:ea typeface="Overpass"/>
                <a:cs typeface="Overpass"/>
                <a:sym typeface="Overpass"/>
              </a:endParaRPr>
            </a:p>
            <a:p>
              <a:pPr defTabSz="1219170">
                <a:lnSpc>
                  <a:spcPct val="115000"/>
                </a:lnSpc>
                <a:buClr>
                  <a:srgbClr val="000000"/>
                </a:buClr>
                <a:defRPr/>
              </a:pPr>
              <a:r>
                <a:rPr lang="en" sz="2133" kern="0" dirty="0">
                  <a:solidFill>
                    <a:srgbClr val="000000"/>
                  </a:solidFill>
                  <a:latin typeface="Overpass"/>
                  <a:ea typeface="Overpass"/>
                  <a:cs typeface="Overpass"/>
                  <a:sym typeface="Overpass"/>
                </a:rPr>
                <a:t>Static Memory</a:t>
              </a:r>
              <a:endParaRPr sz="2133" kern="0" dirty="0">
                <a:solidFill>
                  <a:srgbClr val="000000"/>
                </a:solidFill>
                <a:latin typeface="Overpass"/>
                <a:ea typeface="Overpass"/>
                <a:cs typeface="Overpass"/>
                <a:sym typeface="Overpass"/>
              </a:endParaRPr>
            </a:p>
            <a:p>
              <a:pPr defTabSz="1219170">
                <a:lnSpc>
                  <a:spcPct val="115000"/>
                </a:lnSpc>
                <a:buClr>
                  <a:srgbClr val="000000"/>
                </a:buClr>
                <a:defRPr/>
              </a:pPr>
              <a:r>
                <a:rPr lang="en" sz="2133" kern="0" dirty="0">
                  <a:solidFill>
                    <a:srgbClr val="000000"/>
                  </a:solidFill>
                  <a:latin typeface="Overpass"/>
                  <a:ea typeface="Overpass"/>
                  <a:cs typeface="Overpass"/>
                  <a:sym typeface="Overpass"/>
                </a:rPr>
                <a:t>High Resource Usage</a:t>
              </a:r>
              <a:endParaRPr sz="2133" kern="0" dirty="0">
                <a:solidFill>
                  <a:srgbClr val="000000"/>
                </a:solidFill>
                <a:latin typeface="Overpass"/>
                <a:ea typeface="Overpass"/>
                <a:cs typeface="Overpass"/>
                <a:sym typeface="Overpass"/>
              </a:endParaRPr>
            </a:p>
          </p:txBody>
        </p:sp>
        <p:sp>
          <p:nvSpPr>
            <p:cNvPr id="623" name="Google Shape;623;p55"/>
            <p:cNvSpPr/>
            <p:nvPr/>
          </p:nvSpPr>
          <p:spPr>
            <a:xfrm>
              <a:off x="1730763" y="3342154"/>
              <a:ext cx="251400" cy="251400"/>
            </a:xfrm>
            <a:prstGeom prst="mathPlus">
              <a:avLst>
                <a:gd name="adj1" fmla="val 23520"/>
              </a:avLst>
            </a:prstGeom>
            <a:solidFill>
              <a:srgbClr val="3F9C35"/>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624" name="Google Shape;624;p55"/>
            <p:cNvSpPr/>
            <p:nvPr/>
          </p:nvSpPr>
          <p:spPr>
            <a:xfrm>
              <a:off x="1730763" y="3619014"/>
              <a:ext cx="251400" cy="251400"/>
            </a:xfrm>
            <a:prstGeom prst="mathMinus">
              <a:avLst>
                <a:gd name="adj1" fmla="val 23520"/>
              </a:avLst>
            </a:prstGeom>
            <a:solidFill>
              <a:srgbClr val="CC0000"/>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625" name="Google Shape;625;p55"/>
            <p:cNvSpPr/>
            <p:nvPr/>
          </p:nvSpPr>
          <p:spPr>
            <a:xfrm>
              <a:off x="1730763" y="3895873"/>
              <a:ext cx="251400" cy="251400"/>
            </a:xfrm>
            <a:prstGeom prst="mathMinus">
              <a:avLst>
                <a:gd name="adj1" fmla="val 23520"/>
              </a:avLst>
            </a:prstGeom>
            <a:solidFill>
              <a:srgbClr val="CC0000"/>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626" name="Google Shape;626;p55"/>
            <p:cNvSpPr/>
            <p:nvPr/>
          </p:nvSpPr>
          <p:spPr>
            <a:xfrm>
              <a:off x="1730763" y="4172733"/>
              <a:ext cx="251400" cy="251400"/>
            </a:xfrm>
            <a:prstGeom prst="mathMinus">
              <a:avLst>
                <a:gd name="adj1" fmla="val 23520"/>
              </a:avLst>
            </a:prstGeom>
            <a:solidFill>
              <a:srgbClr val="CC0000"/>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627" name="Google Shape;627;p55"/>
            <p:cNvSpPr/>
            <p:nvPr/>
          </p:nvSpPr>
          <p:spPr>
            <a:xfrm>
              <a:off x="1730763" y="4449592"/>
              <a:ext cx="251400" cy="251400"/>
            </a:xfrm>
            <a:prstGeom prst="mathMinus">
              <a:avLst>
                <a:gd name="adj1" fmla="val 23520"/>
              </a:avLst>
            </a:prstGeom>
            <a:solidFill>
              <a:srgbClr val="CC0000"/>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grpSp>
      <p:grpSp>
        <p:nvGrpSpPr>
          <p:cNvPr id="628" name="Google Shape;628;p55"/>
          <p:cNvGrpSpPr/>
          <p:nvPr/>
        </p:nvGrpSpPr>
        <p:grpSpPr>
          <a:xfrm>
            <a:off x="5955004" y="4129268"/>
            <a:ext cx="3721889" cy="1939705"/>
            <a:chOff x="5098154" y="3249350"/>
            <a:chExt cx="2791417" cy="1454779"/>
          </a:xfrm>
        </p:grpSpPr>
        <p:sp>
          <p:nvSpPr>
            <p:cNvPr id="629" name="Google Shape;629;p55"/>
            <p:cNvSpPr txBox="1"/>
            <p:nvPr/>
          </p:nvSpPr>
          <p:spPr>
            <a:xfrm>
              <a:off x="5331171" y="3249350"/>
              <a:ext cx="2558400" cy="1451700"/>
            </a:xfrm>
            <a:prstGeom prst="rect">
              <a:avLst/>
            </a:prstGeom>
            <a:noFill/>
            <a:ln>
              <a:noFill/>
            </a:ln>
          </p:spPr>
          <p:txBody>
            <a:bodyPr spcFirstLastPara="1" wrap="square" lIns="121900" tIns="121900" rIns="121900" bIns="121900" anchor="t" anchorCtr="0">
              <a:noAutofit/>
            </a:bodyPr>
            <a:lstStyle/>
            <a:p>
              <a:pPr defTabSz="1219170">
                <a:lnSpc>
                  <a:spcPct val="115000"/>
                </a:lnSpc>
                <a:buClr>
                  <a:srgbClr val="000000"/>
                </a:buClr>
                <a:defRPr/>
              </a:pPr>
              <a:r>
                <a:rPr lang="en" sz="2133" kern="0" dirty="0">
                  <a:solidFill>
                    <a:srgbClr val="000000"/>
                  </a:solidFill>
                  <a:latin typeface="Overpass"/>
                  <a:ea typeface="Overpass"/>
                  <a:cs typeface="Overpass"/>
                  <a:sym typeface="Overpass"/>
                </a:rPr>
                <a:t>Container Isolation</a:t>
              </a:r>
              <a:endParaRPr sz="2133" kern="0" dirty="0">
                <a:solidFill>
                  <a:srgbClr val="000000"/>
                </a:solidFill>
                <a:latin typeface="Overpass"/>
                <a:ea typeface="Overpass"/>
                <a:cs typeface="Overpass"/>
                <a:sym typeface="Overpass"/>
              </a:endParaRPr>
            </a:p>
            <a:p>
              <a:pPr defTabSz="1219170">
                <a:lnSpc>
                  <a:spcPct val="115000"/>
                </a:lnSpc>
                <a:buClr>
                  <a:srgbClr val="000000"/>
                </a:buClr>
                <a:defRPr/>
              </a:pPr>
              <a:r>
                <a:rPr lang="en" sz="2133" kern="0" dirty="0">
                  <a:solidFill>
                    <a:srgbClr val="000000"/>
                  </a:solidFill>
                  <a:latin typeface="Overpass"/>
                  <a:ea typeface="Overpass"/>
                  <a:cs typeface="Overpass"/>
                  <a:sym typeface="Overpass"/>
                </a:rPr>
                <a:t>Shared Kernel</a:t>
              </a:r>
              <a:endParaRPr sz="2133" kern="0" dirty="0">
                <a:solidFill>
                  <a:srgbClr val="000000"/>
                </a:solidFill>
                <a:latin typeface="Overpass"/>
                <a:ea typeface="Overpass"/>
                <a:cs typeface="Overpass"/>
                <a:sym typeface="Overpass"/>
              </a:endParaRPr>
            </a:p>
            <a:p>
              <a:pPr defTabSz="1219170">
                <a:lnSpc>
                  <a:spcPct val="115000"/>
                </a:lnSpc>
                <a:buClr>
                  <a:srgbClr val="000000"/>
                </a:buClr>
                <a:defRPr/>
              </a:pPr>
              <a:r>
                <a:rPr lang="en" sz="2133" kern="0" dirty="0">
                  <a:solidFill>
                    <a:srgbClr val="000000"/>
                  </a:solidFill>
                  <a:latin typeface="Overpass"/>
                  <a:ea typeface="Overpass"/>
                  <a:cs typeface="Overpass"/>
                  <a:sym typeface="Overpass"/>
                </a:rPr>
                <a:t>Burstable Compute</a:t>
              </a:r>
              <a:endParaRPr sz="2133" kern="0" dirty="0">
                <a:solidFill>
                  <a:srgbClr val="000000"/>
                </a:solidFill>
                <a:latin typeface="Overpass"/>
                <a:ea typeface="Overpass"/>
                <a:cs typeface="Overpass"/>
                <a:sym typeface="Overpass"/>
              </a:endParaRPr>
            </a:p>
            <a:p>
              <a:pPr defTabSz="1219170">
                <a:lnSpc>
                  <a:spcPct val="115000"/>
                </a:lnSpc>
                <a:buClr>
                  <a:srgbClr val="000000"/>
                </a:buClr>
                <a:defRPr/>
              </a:pPr>
              <a:r>
                <a:rPr lang="en" sz="2133" kern="0" dirty="0">
                  <a:solidFill>
                    <a:srgbClr val="000000"/>
                  </a:solidFill>
                  <a:latin typeface="Overpass"/>
                  <a:ea typeface="Overpass"/>
                  <a:cs typeface="Overpass"/>
                  <a:sym typeface="Overpass"/>
                </a:rPr>
                <a:t>Burstable Memory</a:t>
              </a:r>
              <a:endParaRPr sz="2133" kern="0" dirty="0">
                <a:solidFill>
                  <a:srgbClr val="000000"/>
                </a:solidFill>
                <a:latin typeface="Overpass"/>
                <a:ea typeface="Overpass"/>
                <a:cs typeface="Overpass"/>
                <a:sym typeface="Overpass"/>
              </a:endParaRPr>
            </a:p>
            <a:p>
              <a:pPr defTabSz="1219170">
                <a:lnSpc>
                  <a:spcPct val="115000"/>
                </a:lnSpc>
                <a:buClr>
                  <a:srgbClr val="000000"/>
                </a:buClr>
                <a:defRPr/>
              </a:pPr>
              <a:r>
                <a:rPr lang="en" sz="2133" kern="0" dirty="0">
                  <a:solidFill>
                    <a:srgbClr val="000000"/>
                  </a:solidFill>
                  <a:latin typeface="Overpass"/>
                  <a:ea typeface="Overpass"/>
                  <a:cs typeface="Overpass"/>
                  <a:sym typeface="Overpass"/>
                </a:rPr>
                <a:t>Low Resource Usage</a:t>
              </a:r>
              <a:endParaRPr sz="2133" kern="0" dirty="0">
                <a:solidFill>
                  <a:srgbClr val="000000"/>
                </a:solidFill>
                <a:latin typeface="Overpass"/>
                <a:ea typeface="Overpass"/>
                <a:cs typeface="Overpass"/>
                <a:sym typeface="Overpass"/>
              </a:endParaRPr>
            </a:p>
          </p:txBody>
        </p:sp>
        <p:sp>
          <p:nvSpPr>
            <p:cNvPr id="630" name="Google Shape;630;p55"/>
            <p:cNvSpPr/>
            <p:nvPr/>
          </p:nvSpPr>
          <p:spPr>
            <a:xfrm>
              <a:off x="5098154" y="3630741"/>
              <a:ext cx="251400" cy="251400"/>
            </a:xfrm>
            <a:prstGeom prst="mathPlus">
              <a:avLst>
                <a:gd name="adj1" fmla="val 23520"/>
              </a:avLst>
            </a:prstGeom>
            <a:solidFill>
              <a:srgbClr val="3F9C35"/>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631" name="Google Shape;631;p55"/>
            <p:cNvSpPr/>
            <p:nvPr/>
          </p:nvSpPr>
          <p:spPr>
            <a:xfrm>
              <a:off x="5098154" y="3356746"/>
              <a:ext cx="251400" cy="251400"/>
            </a:xfrm>
            <a:prstGeom prst="mathPlus">
              <a:avLst>
                <a:gd name="adj1" fmla="val 23520"/>
              </a:avLst>
            </a:prstGeom>
            <a:solidFill>
              <a:srgbClr val="3F9C35"/>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632" name="Google Shape;632;p55"/>
            <p:cNvSpPr/>
            <p:nvPr/>
          </p:nvSpPr>
          <p:spPr>
            <a:xfrm>
              <a:off x="5098154" y="4178733"/>
              <a:ext cx="251400" cy="251400"/>
            </a:xfrm>
            <a:prstGeom prst="mathPlus">
              <a:avLst>
                <a:gd name="adj1" fmla="val 23520"/>
              </a:avLst>
            </a:prstGeom>
            <a:solidFill>
              <a:srgbClr val="3F9C35"/>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633" name="Google Shape;633;p55"/>
            <p:cNvSpPr/>
            <p:nvPr/>
          </p:nvSpPr>
          <p:spPr>
            <a:xfrm>
              <a:off x="5098154" y="3904737"/>
              <a:ext cx="251400" cy="251400"/>
            </a:xfrm>
            <a:prstGeom prst="mathPlus">
              <a:avLst>
                <a:gd name="adj1" fmla="val 23520"/>
              </a:avLst>
            </a:prstGeom>
            <a:solidFill>
              <a:srgbClr val="3F9C35"/>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sp>
          <p:nvSpPr>
            <p:cNvPr id="634" name="Google Shape;634;p55"/>
            <p:cNvSpPr/>
            <p:nvPr/>
          </p:nvSpPr>
          <p:spPr>
            <a:xfrm>
              <a:off x="5098154" y="4452729"/>
              <a:ext cx="251400" cy="251400"/>
            </a:xfrm>
            <a:prstGeom prst="mathPlus">
              <a:avLst>
                <a:gd name="adj1" fmla="val 23520"/>
              </a:avLst>
            </a:prstGeom>
            <a:solidFill>
              <a:srgbClr val="3F9C35"/>
            </a:solidFill>
            <a:ln>
              <a:noFill/>
            </a:ln>
          </p:spPr>
          <p:txBody>
            <a:bodyPr spcFirstLastPara="1" wrap="square" lIns="121900" tIns="121900" rIns="121900" bIns="121900" anchor="ctr" anchorCtr="0">
              <a:noAutofit/>
            </a:bodyPr>
            <a:lstStyle/>
            <a:p>
              <a:pPr defTabSz="1219170">
                <a:buClr>
                  <a:srgbClr val="000000"/>
                </a:buClr>
                <a:defRPr/>
              </a:pPr>
              <a:endParaRPr sz="1867" kern="0">
                <a:solidFill>
                  <a:srgbClr val="000000"/>
                </a:solidFill>
                <a:latin typeface="Arial"/>
                <a:cs typeface="Arial"/>
                <a:sym typeface="Arial"/>
              </a:endParaRPr>
            </a:p>
          </p:txBody>
        </p:sp>
      </p:grpSp>
      <p:grpSp>
        <p:nvGrpSpPr>
          <p:cNvPr id="635" name="Google Shape;635;p55"/>
          <p:cNvGrpSpPr/>
          <p:nvPr/>
        </p:nvGrpSpPr>
        <p:grpSpPr>
          <a:xfrm>
            <a:off x="6364797" y="1726985"/>
            <a:ext cx="2008400" cy="2194500"/>
            <a:chOff x="4857000" y="1626000"/>
            <a:chExt cx="1506300" cy="1645875"/>
          </a:xfrm>
        </p:grpSpPr>
        <p:sp>
          <p:nvSpPr>
            <p:cNvPr id="636" name="Google Shape;636;p55"/>
            <p:cNvSpPr/>
            <p:nvPr/>
          </p:nvSpPr>
          <p:spPr>
            <a:xfrm>
              <a:off x="4857000" y="2912175"/>
              <a:ext cx="1506300" cy="359700"/>
            </a:xfrm>
            <a:prstGeom prst="rect">
              <a:avLst/>
            </a:prstGeom>
            <a:solidFill>
              <a:srgbClr val="165D80"/>
            </a:solidFill>
            <a:ln>
              <a:noFill/>
            </a:ln>
          </p:spPr>
          <p:txBody>
            <a:bodyPr spcFirstLastPara="1" wrap="square" lIns="121900" tIns="121900" rIns="121900" bIns="121900" anchor="ctr" anchorCtr="0">
              <a:noAutofit/>
            </a:bodyPr>
            <a:lstStyle/>
            <a:p>
              <a:pPr algn="ctr" defTabSz="1219170">
                <a:buClr>
                  <a:srgbClr val="000000"/>
                </a:buClr>
                <a:defRPr/>
              </a:pPr>
              <a:r>
                <a:rPr lang="en" sz="1333" kern="0">
                  <a:solidFill>
                    <a:srgbClr val="FFFFFF"/>
                  </a:solidFill>
                  <a:latin typeface="Overpass"/>
                  <a:ea typeface="Overpass"/>
                  <a:cs typeface="Overpass"/>
                  <a:sym typeface="Overpass"/>
                </a:rPr>
                <a:t>Container Host</a:t>
              </a:r>
              <a:endParaRPr sz="1333" kern="0">
                <a:solidFill>
                  <a:srgbClr val="FFFFFF"/>
                </a:solidFill>
                <a:latin typeface="Overpass"/>
                <a:ea typeface="Overpass"/>
                <a:cs typeface="Overpass"/>
                <a:sym typeface="Overpass"/>
              </a:endParaRPr>
            </a:p>
          </p:txBody>
        </p:sp>
        <p:sp>
          <p:nvSpPr>
            <p:cNvPr id="637" name="Google Shape;637;p55"/>
            <p:cNvSpPr/>
            <p:nvPr/>
          </p:nvSpPr>
          <p:spPr>
            <a:xfrm>
              <a:off x="4857000" y="1626000"/>
              <a:ext cx="1506300" cy="1257600"/>
            </a:xfrm>
            <a:prstGeom prst="rect">
              <a:avLst/>
            </a:prstGeom>
            <a:solidFill>
              <a:srgbClr val="93C47D"/>
            </a:solidFill>
            <a:ln>
              <a:noFill/>
            </a:ln>
          </p:spPr>
          <p:txBody>
            <a:bodyPr spcFirstLastPara="1" wrap="square" lIns="121900" tIns="121900" rIns="121900" bIns="121900" anchor="t" anchorCtr="0">
              <a:noAutofit/>
            </a:bodyPr>
            <a:lstStyle/>
            <a:p>
              <a:pPr algn="ctr" defTabSz="1219170">
                <a:buClr>
                  <a:srgbClr val="000000"/>
                </a:buClr>
                <a:defRPr/>
              </a:pPr>
              <a:r>
                <a:rPr lang="en" sz="1333" kern="0">
                  <a:solidFill>
                    <a:srgbClr val="274E13"/>
                  </a:solidFill>
                  <a:latin typeface="Overpass"/>
                  <a:ea typeface="Overpass"/>
                  <a:cs typeface="Overpass"/>
                  <a:sym typeface="Overpass"/>
                </a:rPr>
                <a:t>Container</a:t>
              </a:r>
              <a:endParaRPr sz="1333" kern="0">
                <a:solidFill>
                  <a:srgbClr val="274E13"/>
                </a:solidFill>
                <a:latin typeface="Overpass"/>
                <a:ea typeface="Overpass"/>
                <a:cs typeface="Overpass"/>
                <a:sym typeface="Overpass"/>
              </a:endParaRPr>
            </a:p>
          </p:txBody>
        </p:sp>
        <p:sp>
          <p:nvSpPr>
            <p:cNvPr id="638" name="Google Shape;638;p55"/>
            <p:cNvSpPr/>
            <p:nvPr/>
          </p:nvSpPr>
          <p:spPr>
            <a:xfrm>
              <a:off x="4921500" y="2029079"/>
              <a:ext cx="1377300" cy="359700"/>
            </a:xfrm>
            <a:prstGeom prst="rect">
              <a:avLst/>
            </a:prstGeom>
            <a:solidFill>
              <a:srgbClr val="38761D"/>
            </a:solidFill>
            <a:ln>
              <a:noFill/>
            </a:ln>
          </p:spPr>
          <p:txBody>
            <a:bodyPr spcFirstLastPara="1" wrap="square" lIns="121900" tIns="121900" rIns="121900" bIns="121900" anchor="ctr" anchorCtr="0">
              <a:noAutofit/>
            </a:bodyPr>
            <a:lstStyle/>
            <a:p>
              <a:pPr algn="ctr" defTabSz="1219170">
                <a:buClr>
                  <a:srgbClr val="000000"/>
                </a:buClr>
                <a:defRPr/>
              </a:pPr>
              <a:r>
                <a:rPr lang="en" sz="1200" kern="0">
                  <a:solidFill>
                    <a:srgbClr val="FFFFFF"/>
                  </a:solidFill>
                  <a:latin typeface="Overpass"/>
                  <a:ea typeface="Overpass"/>
                  <a:cs typeface="Overpass"/>
                  <a:sym typeface="Overpass"/>
                </a:rPr>
                <a:t>Application</a:t>
              </a:r>
              <a:endParaRPr sz="1200" kern="0">
                <a:solidFill>
                  <a:srgbClr val="FFFFFF"/>
                </a:solidFill>
                <a:latin typeface="Overpass"/>
                <a:ea typeface="Overpass"/>
                <a:cs typeface="Overpass"/>
                <a:sym typeface="Overpass"/>
              </a:endParaRPr>
            </a:p>
          </p:txBody>
        </p:sp>
        <p:sp>
          <p:nvSpPr>
            <p:cNvPr id="639" name="Google Shape;639;p55"/>
            <p:cNvSpPr/>
            <p:nvPr/>
          </p:nvSpPr>
          <p:spPr>
            <a:xfrm>
              <a:off x="4921500" y="2453077"/>
              <a:ext cx="1377300" cy="359700"/>
            </a:xfrm>
            <a:prstGeom prst="rect">
              <a:avLst/>
            </a:prstGeom>
            <a:solidFill>
              <a:srgbClr val="38761D"/>
            </a:solidFill>
            <a:ln>
              <a:noFill/>
            </a:ln>
          </p:spPr>
          <p:txBody>
            <a:bodyPr spcFirstLastPara="1" wrap="square" lIns="121900" tIns="121900" rIns="121900" bIns="121900" anchor="ctr" anchorCtr="0">
              <a:noAutofit/>
            </a:bodyPr>
            <a:lstStyle/>
            <a:p>
              <a:pPr algn="ctr" defTabSz="1219170">
                <a:buClr>
                  <a:srgbClr val="000000"/>
                </a:buClr>
                <a:defRPr/>
              </a:pPr>
              <a:r>
                <a:rPr lang="en" sz="1200" kern="0">
                  <a:solidFill>
                    <a:srgbClr val="FFFFFF"/>
                  </a:solidFill>
                  <a:latin typeface="Overpass"/>
                  <a:ea typeface="Overpass"/>
                  <a:cs typeface="Overpass"/>
                  <a:sym typeface="Overpass"/>
                </a:rPr>
                <a:t>OS dependencies</a:t>
              </a:r>
              <a:endParaRPr sz="1200" kern="0">
                <a:solidFill>
                  <a:srgbClr val="FFFFFF"/>
                </a:solidFill>
                <a:latin typeface="Overpass"/>
                <a:ea typeface="Overpass"/>
                <a:cs typeface="Overpass"/>
                <a:sym typeface="Overpass"/>
              </a:endParaRPr>
            </a:p>
          </p:txBody>
        </p:sp>
      </p:grpSp>
      <p:sp>
        <p:nvSpPr>
          <p:cNvPr id="53" name="Google Shape;577;p54">
            <a:extLst>
              <a:ext uri="{FF2B5EF4-FFF2-40B4-BE49-F238E27FC236}">
                <a16:creationId xmlns:a16="http://schemas.microsoft.com/office/drawing/2014/main" id="{8783BE62-ABE3-D341-B283-5DEFFCB6B421}"/>
              </a:ext>
            </a:extLst>
          </p:cNvPr>
          <p:cNvSpPr txBox="1"/>
          <p:nvPr/>
        </p:nvSpPr>
        <p:spPr>
          <a:xfrm>
            <a:off x="247313" y="1521356"/>
            <a:ext cx="2647984" cy="345347"/>
          </a:xfrm>
          <a:prstGeom prst="rect">
            <a:avLst/>
          </a:prstGeom>
          <a:noFill/>
          <a:ln>
            <a:noFill/>
          </a:ln>
        </p:spPr>
        <p:txBody>
          <a:bodyPr spcFirstLastPara="1" wrap="square" lIns="121900" tIns="121900" rIns="121900" bIns="121900" anchor="t" anchorCtr="0">
            <a:noAutofit/>
          </a:bodyPr>
          <a:lstStyle/>
          <a:p>
            <a:pPr algn="ctr" defTabSz="1219170">
              <a:buClr>
                <a:srgbClr val="000000"/>
              </a:buClr>
              <a:defRPr/>
            </a:pPr>
            <a:r>
              <a:rPr lang="en" sz="1867" kern="0" dirty="0">
                <a:solidFill>
                  <a:srgbClr val="000000"/>
                </a:solidFill>
                <a:latin typeface="Overpass"/>
                <a:ea typeface="Overpass"/>
                <a:cs typeface="Overpass"/>
                <a:sym typeface="Overpass"/>
              </a:rPr>
              <a:t>VIRTUAL MACHINES</a:t>
            </a:r>
            <a:endParaRPr sz="1867" kern="0" dirty="0">
              <a:solidFill>
                <a:srgbClr val="000000"/>
              </a:solidFill>
              <a:latin typeface="Overpass"/>
              <a:ea typeface="Overpass"/>
              <a:cs typeface="Overpass"/>
              <a:sym typeface="Overpass"/>
            </a:endParaRPr>
          </a:p>
        </p:txBody>
      </p:sp>
      <p:sp>
        <p:nvSpPr>
          <p:cNvPr id="54" name="Google Shape;579;p54">
            <a:extLst>
              <a:ext uri="{FF2B5EF4-FFF2-40B4-BE49-F238E27FC236}">
                <a16:creationId xmlns:a16="http://schemas.microsoft.com/office/drawing/2014/main" id="{767BE247-FC63-6046-B53A-17B7B80D68EE}"/>
              </a:ext>
            </a:extLst>
          </p:cNvPr>
          <p:cNvSpPr txBox="1"/>
          <p:nvPr/>
        </p:nvSpPr>
        <p:spPr>
          <a:xfrm>
            <a:off x="-235849" y="4415543"/>
            <a:ext cx="3736800" cy="578400"/>
          </a:xfrm>
          <a:prstGeom prst="rect">
            <a:avLst/>
          </a:prstGeom>
          <a:noFill/>
          <a:ln>
            <a:noFill/>
          </a:ln>
        </p:spPr>
        <p:txBody>
          <a:bodyPr spcFirstLastPara="1" wrap="square" lIns="121900" tIns="121900" rIns="121900" bIns="121900" anchor="t" anchorCtr="0">
            <a:noAutofit/>
          </a:bodyPr>
          <a:lstStyle/>
          <a:p>
            <a:pPr algn="ctr" defTabSz="1219170">
              <a:buClr>
                <a:srgbClr val="000000"/>
              </a:buClr>
              <a:defRPr/>
            </a:pPr>
            <a:r>
              <a:rPr lang="en" sz="1867" kern="0" dirty="0">
                <a:solidFill>
                  <a:srgbClr val="000000"/>
                </a:solidFill>
                <a:latin typeface="Overpass"/>
                <a:ea typeface="Overpass"/>
                <a:cs typeface="Overpass"/>
                <a:sym typeface="Overpass"/>
              </a:rPr>
              <a:t>VM isolates the hardware</a:t>
            </a:r>
            <a:endParaRPr sz="1867" kern="0" dirty="0">
              <a:solidFill>
                <a:srgbClr val="000000"/>
              </a:solidFill>
              <a:latin typeface="Overpass"/>
              <a:ea typeface="Overpass"/>
              <a:cs typeface="Overpass"/>
              <a:sym typeface="Overpass"/>
            </a:endParaRPr>
          </a:p>
        </p:txBody>
      </p:sp>
      <p:grpSp>
        <p:nvGrpSpPr>
          <p:cNvPr id="55" name="Google Shape;581;p54">
            <a:extLst>
              <a:ext uri="{FF2B5EF4-FFF2-40B4-BE49-F238E27FC236}">
                <a16:creationId xmlns:a16="http://schemas.microsoft.com/office/drawing/2014/main" id="{1632BA77-AA94-2A4A-BC16-09D093C401A6}"/>
              </a:ext>
            </a:extLst>
          </p:cNvPr>
          <p:cNvGrpSpPr/>
          <p:nvPr/>
        </p:nvGrpSpPr>
        <p:grpSpPr>
          <a:xfrm>
            <a:off x="209719" y="2180802"/>
            <a:ext cx="2746500" cy="2130945"/>
            <a:chOff x="1515949" y="1648850"/>
            <a:chExt cx="2493051" cy="1967100"/>
          </a:xfrm>
        </p:grpSpPr>
        <p:sp>
          <p:nvSpPr>
            <p:cNvPr id="56" name="Google Shape;582;p54">
              <a:extLst>
                <a:ext uri="{FF2B5EF4-FFF2-40B4-BE49-F238E27FC236}">
                  <a16:creationId xmlns:a16="http://schemas.microsoft.com/office/drawing/2014/main" id="{EC4EE173-8357-144A-A358-58381D17C5B8}"/>
                </a:ext>
              </a:extLst>
            </p:cNvPr>
            <p:cNvSpPr/>
            <p:nvPr/>
          </p:nvSpPr>
          <p:spPr>
            <a:xfrm>
              <a:off x="1517500" y="1648850"/>
              <a:ext cx="2491500" cy="1233900"/>
            </a:xfrm>
            <a:prstGeom prst="rect">
              <a:avLst/>
            </a:prstGeom>
            <a:solidFill>
              <a:srgbClr val="B4A7D6"/>
            </a:solidFill>
            <a:ln>
              <a:noFill/>
            </a:ln>
          </p:spPr>
          <p:txBody>
            <a:bodyPr spcFirstLastPara="1" wrap="square" lIns="121900" tIns="121900" rIns="121900" bIns="121900" anchor="t" anchorCtr="0">
              <a:noAutofit/>
            </a:bodyPr>
            <a:lstStyle/>
            <a:p>
              <a:pPr algn="ctr" defTabSz="1219170">
                <a:buClr>
                  <a:srgbClr val="000000"/>
                </a:buClr>
                <a:defRPr/>
              </a:pPr>
              <a:r>
                <a:rPr lang="en" sz="1067" kern="0">
                  <a:solidFill>
                    <a:srgbClr val="20124D"/>
                  </a:solidFill>
                  <a:latin typeface="Overpass"/>
                  <a:ea typeface="Overpass"/>
                  <a:cs typeface="Overpass"/>
                  <a:sym typeface="Overpass"/>
                </a:rPr>
                <a:t>VM </a:t>
              </a:r>
              <a:endParaRPr sz="1067" kern="0">
                <a:solidFill>
                  <a:srgbClr val="20124D"/>
                </a:solidFill>
                <a:latin typeface="Overpass"/>
                <a:ea typeface="Overpass"/>
                <a:cs typeface="Overpass"/>
                <a:sym typeface="Overpass"/>
              </a:endParaRPr>
            </a:p>
          </p:txBody>
        </p:sp>
        <p:sp>
          <p:nvSpPr>
            <p:cNvPr id="57" name="Google Shape;583;p54">
              <a:extLst>
                <a:ext uri="{FF2B5EF4-FFF2-40B4-BE49-F238E27FC236}">
                  <a16:creationId xmlns:a16="http://schemas.microsoft.com/office/drawing/2014/main" id="{61BCD132-028E-234D-B8D5-BFA3847C745E}"/>
                </a:ext>
              </a:extLst>
            </p:cNvPr>
            <p:cNvSpPr/>
            <p:nvPr/>
          </p:nvSpPr>
          <p:spPr>
            <a:xfrm>
              <a:off x="1572000" y="2222602"/>
              <a:ext cx="2381700" cy="370200"/>
            </a:xfrm>
            <a:prstGeom prst="rect">
              <a:avLst/>
            </a:prstGeom>
            <a:solidFill>
              <a:srgbClr val="165D80"/>
            </a:solidFill>
            <a:ln>
              <a:noFill/>
            </a:ln>
          </p:spPr>
          <p:txBody>
            <a:bodyPr spcFirstLastPara="1" wrap="square" lIns="121900" tIns="121900" rIns="121900" bIns="121900" anchor="ctr" anchorCtr="0">
              <a:noAutofit/>
            </a:bodyPr>
            <a:lstStyle/>
            <a:p>
              <a:pPr algn="ctr" defTabSz="1219170">
                <a:buClr>
                  <a:srgbClr val="000000"/>
                </a:buClr>
                <a:defRPr/>
              </a:pPr>
              <a:r>
                <a:rPr lang="en" sz="1067" kern="0">
                  <a:solidFill>
                    <a:srgbClr val="FFFFFF"/>
                  </a:solidFill>
                  <a:latin typeface="Overpass"/>
                  <a:ea typeface="Overpass"/>
                  <a:cs typeface="Overpass"/>
                  <a:sym typeface="Overpass"/>
                </a:rPr>
                <a:t>OS Dependencies</a:t>
              </a:r>
              <a:endParaRPr sz="1067" kern="0">
                <a:solidFill>
                  <a:srgbClr val="FFFFFF"/>
                </a:solidFill>
                <a:latin typeface="Overpass"/>
                <a:ea typeface="Overpass"/>
                <a:cs typeface="Overpass"/>
                <a:sym typeface="Overpass"/>
              </a:endParaRPr>
            </a:p>
          </p:txBody>
        </p:sp>
        <p:sp>
          <p:nvSpPr>
            <p:cNvPr id="58" name="Google Shape;584;p54">
              <a:extLst>
                <a:ext uri="{FF2B5EF4-FFF2-40B4-BE49-F238E27FC236}">
                  <a16:creationId xmlns:a16="http://schemas.microsoft.com/office/drawing/2014/main" id="{4C28F2B8-87FB-2042-82C3-6F97CECA08B1}"/>
                </a:ext>
              </a:extLst>
            </p:cNvPr>
            <p:cNvSpPr/>
            <p:nvPr/>
          </p:nvSpPr>
          <p:spPr>
            <a:xfrm>
              <a:off x="1572392" y="2619478"/>
              <a:ext cx="2381700" cy="218700"/>
            </a:xfrm>
            <a:prstGeom prst="rect">
              <a:avLst/>
            </a:prstGeom>
            <a:solidFill>
              <a:srgbClr val="165D80"/>
            </a:solidFill>
            <a:ln>
              <a:noFill/>
            </a:ln>
          </p:spPr>
          <p:txBody>
            <a:bodyPr spcFirstLastPara="1" wrap="square" lIns="121900" tIns="121900" rIns="121900" bIns="121900" anchor="ctr" anchorCtr="0">
              <a:noAutofit/>
            </a:bodyPr>
            <a:lstStyle/>
            <a:p>
              <a:pPr algn="ctr" defTabSz="1219170">
                <a:buClr>
                  <a:srgbClr val="000000"/>
                </a:buClr>
                <a:defRPr/>
              </a:pPr>
              <a:r>
                <a:rPr lang="en" sz="1067" kern="0">
                  <a:solidFill>
                    <a:srgbClr val="FFFFFF"/>
                  </a:solidFill>
                  <a:latin typeface="Overpass"/>
                  <a:ea typeface="Overpass"/>
                  <a:cs typeface="Overpass"/>
                  <a:sym typeface="Overpass"/>
                </a:rPr>
                <a:t>Kernel</a:t>
              </a:r>
              <a:endParaRPr sz="1067" kern="0">
                <a:solidFill>
                  <a:srgbClr val="FFFFFF"/>
                </a:solidFill>
                <a:latin typeface="Overpass"/>
                <a:ea typeface="Overpass"/>
                <a:cs typeface="Overpass"/>
                <a:sym typeface="Overpass"/>
              </a:endParaRPr>
            </a:p>
          </p:txBody>
        </p:sp>
        <p:sp>
          <p:nvSpPr>
            <p:cNvPr id="59" name="Google Shape;585;p54">
              <a:extLst>
                <a:ext uri="{FF2B5EF4-FFF2-40B4-BE49-F238E27FC236}">
                  <a16:creationId xmlns:a16="http://schemas.microsoft.com/office/drawing/2014/main" id="{0D9E4CDC-F7C7-E14C-A787-719473CD63C9}"/>
                </a:ext>
              </a:extLst>
            </p:cNvPr>
            <p:cNvSpPr/>
            <p:nvPr/>
          </p:nvSpPr>
          <p:spPr>
            <a:xfrm>
              <a:off x="1515949" y="2901759"/>
              <a:ext cx="2491500" cy="347100"/>
            </a:xfrm>
            <a:prstGeom prst="rect">
              <a:avLst/>
            </a:prstGeom>
            <a:solidFill>
              <a:srgbClr val="666666"/>
            </a:solidFill>
            <a:ln>
              <a:noFill/>
            </a:ln>
          </p:spPr>
          <p:txBody>
            <a:bodyPr spcFirstLastPara="1" wrap="square" lIns="121900" tIns="121900" rIns="121900" bIns="121900" anchor="ctr" anchorCtr="0">
              <a:noAutofit/>
            </a:bodyPr>
            <a:lstStyle/>
            <a:p>
              <a:pPr algn="ctr" defTabSz="1219170">
                <a:buClr>
                  <a:srgbClr val="000000"/>
                </a:buClr>
                <a:defRPr/>
              </a:pPr>
              <a:r>
                <a:rPr lang="en" sz="1200" kern="0">
                  <a:solidFill>
                    <a:srgbClr val="FFFFFF"/>
                  </a:solidFill>
                  <a:latin typeface="Overpass"/>
                  <a:ea typeface="Overpass"/>
                  <a:cs typeface="Overpass"/>
                  <a:sym typeface="Overpass"/>
                </a:rPr>
                <a:t>Hypervisor</a:t>
              </a:r>
              <a:endParaRPr sz="1200" kern="0">
                <a:solidFill>
                  <a:srgbClr val="FFFFFF"/>
                </a:solidFill>
                <a:latin typeface="Overpass"/>
                <a:ea typeface="Overpass"/>
                <a:cs typeface="Overpass"/>
                <a:sym typeface="Overpass"/>
              </a:endParaRPr>
            </a:p>
          </p:txBody>
        </p:sp>
        <p:sp>
          <p:nvSpPr>
            <p:cNvPr id="60" name="Google Shape;586;p54">
              <a:extLst>
                <a:ext uri="{FF2B5EF4-FFF2-40B4-BE49-F238E27FC236}">
                  <a16:creationId xmlns:a16="http://schemas.microsoft.com/office/drawing/2014/main" id="{D1BAD4D5-477C-C142-93B1-E33887A2F9F4}"/>
                </a:ext>
              </a:extLst>
            </p:cNvPr>
            <p:cNvSpPr/>
            <p:nvPr/>
          </p:nvSpPr>
          <p:spPr>
            <a:xfrm>
              <a:off x="1515997" y="3268850"/>
              <a:ext cx="2491500" cy="347100"/>
            </a:xfrm>
            <a:prstGeom prst="rect">
              <a:avLst/>
            </a:prstGeom>
            <a:solidFill>
              <a:srgbClr val="666666"/>
            </a:solidFill>
            <a:ln>
              <a:noFill/>
            </a:ln>
          </p:spPr>
          <p:txBody>
            <a:bodyPr spcFirstLastPara="1" wrap="square" lIns="121900" tIns="121900" rIns="121900" bIns="121900" anchor="ctr" anchorCtr="0">
              <a:noAutofit/>
            </a:bodyPr>
            <a:lstStyle/>
            <a:p>
              <a:pPr algn="ctr" defTabSz="1219170">
                <a:buClr>
                  <a:srgbClr val="000000"/>
                </a:buClr>
                <a:defRPr/>
              </a:pPr>
              <a:r>
                <a:rPr lang="en" sz="1200" kern="0">
                  <a:solidFill>
                    <a:srgbClr val="FFFFFF"/>
                  </a:solidFill>
                  <a:latin typeface="Overpass"/>
                  <a:ea typeface="Overpass"/>
                  <a:cs typeface="Overpass"/>
                  <a:sym typeface="Overpass"/>
                </a:rPr>
                <a:t>Hardware</a:t>
              </a:r>
              <a:endParaRPr sz="1200" kern="0">
                <a:solidFill>
                  <a:srgbClr val="FFFFFF"/>
                </a:solidFill>
                <a:latin typeface="Overpass"/>
                <a:ea typeface="Overpass"/>
                <a:cs typeface="Overpass"/>
                <a:sym typeface="Overpass"/>
              </a:endParaRPr>
            </a:p>
          </p:txBody>
        </p:sp>
        <p:grpSp>
          <p:nvGrpSpPr>
            <p:cNvPr id="61" name="Google Shape;587;p54">
              <a:extLst>
                <a:ext uri="{FF2B5EF4-FFF2-40B4-BE49-F238E27FC236}">
                  <a16:creationId xmlns:a16="http://schemas.microsoft.com/office/drawing/2014/main" id="{899CC286-8ABB-4B40-96E8-311ADDBCC38E}"/>
                </a:ext>
              </a:extLst>
            </p:cNvPr>
            <p:cNvGrpSpPr/>
            <p:nvPr/>
          </p:nvGrpSpPr>
          <p:grpSpPr>
            <a:xfrm>
              <a:off x="1572822" y="1935848"/>
              <a:ext cx="2381573" cy="260100"/>
              <a:chOff x="1572784" y="1928530"/>
              <a:chExt cx="2353100" cy="260100"/>
            </a:xfrm>
          </p:grpSpPr>
          <p:sp>
            <p:nvSpPr>
              <p:cNvPr id="62" name="Google Shape;588;p54">
                <a:extLst>
                  <a:ext uri="{FF2B5EF4-FFF2-40B4-BE49-F238E27FC236}">
                    <a16:creationId xmlns:a16="http://schemas.microsoft.com/office/drawing/2014/main" id="{367BE818-6D94-5349-96D2-084910DEA545}"/>
                  </a:ext>
                </a:extLst>
              </p:cNvPr>
              <p:cNvSpPr/>
              <p:nvPr/>
            </p:nvSpPr>
            <p:spPr>
              <a:xfrm>
                <a:off x="1572784" y="1928530"/>
                <a:ext cx="566100" cy="260100"/>
              </a:xfrm>
              <a:prstGeom prst="rect">
                <a:avLst/>
              </a:prstGeom>
              <a:solidFill>
                <a:srgbClr val="38761D"/>
              </a:solidFill>
              <a:ln>
                <a:noFill/>
              </a:ln>
            </p:spPr>
            <p:txBody>
              <a:bodyPr spcFirstLastPara="1" wrap="square" lIns="121900" tIns="121900" rIns="121900" bIns="121900" anchor="ctr" anchorCtr="0">
                <a:noAutofit/>
              </a:bodyPr>
              <a:lstStyle/>
              <a:p>
                <a:pPr algn="ctr" defTabSz="1219170">
                  <a:buClr>
                    <a:srgbClr val="000000"/>
                  </a:buClr>
                  <a:defRPr/>
                </a:pPr>
                <a:r>
                  <a:rPr lang="en" sz="933" kern="0">
                    <a:solidFill>
                      <a:srgbClr val="FFFFFF"/>
                    </a:solidFill>
                    <a:latin typeface="Overpass"/>
                    <a:ea typeface="Overpass"/>
                    <a:cs typeface="Overpass"/>
                    <a:sym typeface="Overpass"/>
                  </a:rPr>
                  <a:t>App</a:t>
                </a:r>
                <a:endParaRPr sz="933" kern="0">
                  <a:solidFill>
                    <a:srgbClr val="FFFFFF"/>
                  </a:solidFill>
                  <a:latin typeface="Overpass"/>
                  <a:ea typeface="Overpass"/>
                  <a:cs typeface="Overpass"/>
                  <a:sym typeface="Overpass"/>
                </a:endParaRPr>
              </a:p>
            </p:txBody>
          </p:sp>
          <p:sp>
            <p:nvSpPr>
              <p:cNvPr id="63" name="Google Shape;589;p54">
                <a:extLst>
                  <a:ext uri="{FF2B5EF4-FFF2-40B4-BE49-F238E27FC236}">
                    <a16:creationId xmlns:a16="http://schemas.microsoft.com/office/drawing/2014/main" id="{9B840A6C-17B3-BE46-8BFC-1874D1CB8288}"/>
                  </a:ext>
                </a:extLst>
              </p:cNvPr>
              <p:cNvSpPr/>
              <p:nvPr/>
            </p:nvSpPr>
            <p:spPr>
              <a:xfrm>
                <a:off x="2168450" y="1928530"/>
                <a:ext cx="566100" cy="260100"/>
              </a:xfrm>
              <a:prstGeom prst="rect">
                <a:avLst/>
              </a:prstGeom>
              <a:solidFill>
                <a:srgbClr val="38761D"/>
              </a:solidFill>
              <a:ln>
                <a:noFill/>
              </a:ln>
            </p:spPr>
            <p:txBody>
              <a:bodyPr spcFirstLastPara="1" wrap="square" lIns="121900" tIns="121900" rIns="121900" bIns="121900" anchor="ctr" anchorCtr="0">
                <a:noAutofit/>
              </a:bodyPr>
              <a:lstStyle/>
              <a:p>
                <a:pPr algn="ctr" defTabSz="1219170">
                  <a:buClr>
                    <a:srgbClr val="000000"/>
                  </a:buClr>
                  <a:defRPr/>
                </a:pPr>
                <a:r>
                  <a:rPr lang="en" sz="933" kern="0">
                    <a:solidFill>
                      <a:srgbClr val="FFFFFF"/>
                    </a:solidFill>
                    <a:latin typeface="Overpass"/>
                    <a:ea typeface="Overpass"/>
                    <a:cs typeface="Overpass"/>
                    <a:sym typeface="Overpass"/>
                  </a:rPr>
                  <a:t>App</a:t>
                </a:r>
                <a:endParaRPr sz="933" kern="0">
                  <a:solidFill>
                    <a:srgbClr val="FFFFFF"/>
                  </a:solidFill>
                  <a:latin typeface="Overpass"/>
                  <a:ea typeface="Overpass"/>
                  <a:cs typeface="Overpass"/>
                  <a:sym typeface="Overpass"/>
                </a:endParaRPr>
              </a:p>
            </p:txBody>
          </p:sp>
          <p:sp>
            <p:nvSpPr>
              <p:cNvPr id="64" name="Google Shape;590;p54">
                <a:extLst>
                  <a:ext uri="{FF2B5EF4-FFF2-40B4-BE49-F238E27FC236}">
                    <a16:creationId xmlns:a16="http://schemas.microsoft.com/office/drawing/2014/main" id="{433111FF-F1FF-CC46-9047-5F92B2445A90}"/>
                  </a:ext>
                </a:extLst>
              </p:cNvPr>
              <p:cNvSpPr/>
              <p:nvPr/>
            </p:nvSpPr>
            <p:spPr>
              <a:xfrm>
                <a:off x="2764117" y="1928530"/>
                <a:ext cx="566100" cy="260100"/>
              </a:xfrm>
              <a:prstGeom prst="rect">
                <a:avLst/>
              </a:prstGeom>
              <a:solidFill>
                <a:srgbClr val="38761D"/>
              </a:solidFill>
              <a:ln>
                <a:noFill/>
              </a:ln>
            </p:spPr>
            <p:txBody>
              <a:bodyPr spcFirstLastPara="1" wrap="square" lIns="121900" tIns="121900" rIns="121900" bIns="121900" anchor="ctr" anchorCtr="0">
                <a:noAutofit/>
              </a:bodyPr>
              <a:lstStyle/>
              <a:p>
                <a:pPr algn="ctr" defTabSz="1219170">
                  <a:buClr>
                    <a:srgbClr val="000000"/>
                  </a:buClr>
                  <a:defRPr/>
                </a:pPr>
                <a:r>
                  <a:rPr lang="en" sz="933" kern="0">
                    <a:solidFill>
                      <a:srgbClr val="FFFFFF"/>
                    </a:solidFill>
                    <a:latin typeface="Overpass"/>
                    <a:ea typeface="Overpass"/>
                    <a:cs typeface="Overpass"/>
                    <a:sym typeface="Overpass"/>
                  </a:rPr>
                  <a:t>App</a:t>
                </a:r>
                <a:endParaRPr sz="933" kern="0">
                  <a:solidFill>
                    <a:srgbClr val="FFFFFF"/>
                  </a:solidFill>
                  <a:latin typeface="Overpass"/>
                  <a:ea typeface="Overpass"/>
                  <a:cs typeface="Overpass"/>
                  <a:sym typeface="Overpass"/>
                </a:endParaRPr>
              </a:p>
            </p:txBody>
          </p:sp>
          <p:sp>
            <p:nvSpPr>
              <p:cNvPr id="65" name="Google Shape;591;p54">
                <a:extLst>
                  <a:ext uri="{FF2B5EF4-FFF2-40B4-BE49-F238E27FC236}">
                    <a16:creationId xmlns:a16="http://schemas.microsoft.com/office/drawing/2014/main" id="{1E3F4914-72FD-FB4B-9502-69877183C698}"/>
                  </a:ext>
                </a:extLst>
              </p:cNvPr>
              <p:cNvSpPr/>
              <p:nvPr/>
            </p:nvSpPr>
            <p:spPr>
              <a:xfrm>
                <a:off x="3359784" y="1928530"/>
                <a:ext cx="566100" cy="260100"/>
              </a:xfrm>
              <a:prstGeom prst="rect">
                <a:avLst/>
              </a:prstGeom>
              <a:solidFill>
                <a:srgbClr val="38761D"/>
              </a:solidFill>
              <a:ln>
                <a:noFill/>
              </a:ln>
            </p:spPr>
            <p:txBody>
              <a:bodyPr spcFirstLastPara="1" wrap="square" lIns="121900" tIns="121900" rIns="121900" bIns="121900" anchor="ctr" anchorCtr="0">
                <a:noAutofit/>
              </a:bodyPr>
              <a:lstStyle/>
              <a:p>
                <a:pPr algn="ctr" defTabSz="1219170">
                  <a:buClr>
                    <a:srgbClr val="000000"/>
                  </a:buClr>
                  <a:defRPr/>
                </a:pPr>
                <a:r>
                  <a:rPr lang="en" sz="933" kern="0">
                    <a:solidFill>
                      <a:srgbClr val="FFFFFF"/>
                    </a:solidFill>
                    <a:latin typeface="Overpass"/>
                    <a:ea typeface="Overpass"/>
                    <a:cs typeface="Overpass"/>
                    <a:sym typeface="Overpass"/>
                  </a:rPr>
                  <a:t>App</a:t>
                </a:r>
                <a:endParaRPr sz="933" kern="0">
                  <a:solidFill>
                    <a:srgbClr val="FFFFFF"/>
                  </a:solidFill>
                  <a:latin typeface="Overpass"/>
                  <a:ea typeface="Overpass"/>
                  <a:cs typeface="Overpass"/>
                  <a:sym typeface="Overpass"/>
                </a:endParaRPr>
              </a:p>
            </p:txBody>
          </p:sp>
        </p:grpSp>
      </p:grpSp>
      <p:sp>
        <p:nvSpPr>
          <p:cNvPr id="85" name="Google Shape;578;p54">
            <a:extLst>
              <a:ext uri="{FF2B5EF4-FFF2-40B4-BE49-F238E27FC236}">
                <a16:creationId xmlns:a16="http://schemas.microsoft.com/office/drawing/2014/main" id="{4D9CD472-7A24-C449-895A-726BF4DC5478}"/>
              </a:ext>
            </a:extLst>
          </p:cNvPr>
          <p:cNvSpPr txBox="1"/>
          <p:nvPr/>
        </p:nvSpPr>
        <p:spPr>
          <a:xfrm>
            <a:off x="8977221" y="1382884"/>
            <a:ext cx="2374000" cy="466800"/>
          </a:xfrm>
          <a:prstGeom prst="rect">
            <a:avLst/>
          </a:prstGeom>
          <a:noFill/>
          <a:ln>
            <a:noFill/>
          </a:ln>
        </p:spPr>
        <p:txBody>
          <a:bodyPr spcFirstLastPara="1" wrap="square" lIns="121900" tIns="121900" rIns="121900" bIns="121900" anchor="t" anchorCtr="0">
            <a:noAutofit/>
          </a:bodyPr>
          <a:lstStyle/>
          <a:p>
            <a:pPr algn="ctr" defTabSz="1219170">
              <a:buClr>
                <a:srgbClr val="000000"/>
              </a:buClr>
              <a:defRPr/>
            </a:pPr>
            <a:r>
              <a:rPr lang="en" sz="1867" kern="0">
                <a:solidFill>
                  <a:srgbClr val="000000"/>
                </a:solidFill>
                <a:latin typeface="Overpass"/>
                <a:ea typeface="Overpass"/>
                <a:cs typeface="Overpass"/>
                <a:sym typeface="Overpass"/>
              </a:rPr>
              <a:t>CONTAINERS</a:t>
            </a:r>
            <a:endParaRPr sz="1867" kern="0">
              <a:solidFill>
                <a:srgbClr val="000000"/>
              </a:solidFill>
              <a:latin typeface="Overpass"/>
              <a:ea typeface="Overpass"/>
              <a:cs typeface="Overpass"/>
              <a:sym typeface="Overpass"/>
            </a:endParaRPr>
          </a:p>
        </p:txBody>
      </p:sp>
      <p:grpSp>
        <p:nvGrpSpPr>
          <p:cNvPr id="86" name="Google Shape;592;p54">
            <a:extLst>
              <a:ext uri="{FF2B5EF4-FFF2-40B4-BE49-F238E27FC236}">
                <a16:creationId xmlns:a16="http://schemas.microsoft.com/office/drawing/2014/main" id="{38B65EC1-5081-2645-8D76-8A718DCBB5CC}"/>
              </a:ext>
            </a:extLst>
          </p:cNvPr>
          <p:cNvGrpSpPr/>
          <p:nvPr/>
        </p:nvGrpSpPr>
        <p:grpSpPr>
          <a:xfrm>
            <a:off x="8851701" y="1922293"/>
            <a:ext cx="2968251" cy="2422400"/>
            <a:chOff x="5129775" y="1953650"/>
            <a:chExt cx="2493603" cy="1965300"/>
          </a:xfrm>
        </p:grpSpPr>
        <p:sp>
          <p:nvSpPr>
            <p:cNvPr id="87" name="Google Shape;593;p54">
              <a:extLst>
                <a:ext uri="{FF2B5EF4-FFF2-40B4-BE49-F238E27FC236}">
                  <a16:creationId xmlns:a16="http://schemas.microsoft.com/office/drawing/2014/main" id="{9C0528B8-7DF1-D146-9C08-02E5E77008CB}"/>
                </a:ext>
              </a:extLst>
            </p:cNvPr>
            <p:cNvSpPr/>
            <p:nvPr/>
          </p:nvSpPr>
          <p:spPr>
            <a:xfrm>
              <a:off x="5129775" y="2923000"/>
              <a:ext cx="2491500" cy="260100"/>
            </a:xfrm>
            <a:prstGeom prst="rect">
              <a:avLst/>
            </a:prstGeom>
            <a:solidFill>
              <a:srgbClr val="165D80"/>
            </a:solidFill>
            <a:ln>
              <a:noFill/>
            </a:ln>
          </p:spPr>
          <p:txBody>
            <a:bodyPr spcFirstLastPara="1" wrap="square" lIns="121900" tIns="121900" rIns="121900" bIns="121900" anchor="ctr" anchorCtr="0">
              <a:noAutofit/>
            </a:bodyPr>
            <a:lstStyle/>
            <a:p>
              <a:pPr algn="ctr" defTabSz="1219170">
                <a:buClr>
                  <a:srgbClr val="000000"/>
                </a:buClr>
                <a:defRPr/>
              </a:pPr>
              <a:r>
                <a:rPr lang="en" sz="1200" kern="0">
                  <a:solidFill>
                    <a:srgbClr val="FFFFFF"/>
                  </a:solidFill>
                  <a:latin typeface="Overpass"/>
                  <a:ea typeface="Overpass"/>
                  <a:cs typeface="Overpass"/>
                  <a:sym typeface="Overpass"/>
                </a:rPr>
                <a:t>Container Host (Kernel)</a:t>
              </a:r>
              <a:endParaRPr sz="1200" kern="0">
                <a:solidFill>
                  <a:srgbClr val="FFFFFF"/>
                </a:solidFill>
                <a:latin typeface="Overpass"/>
                <a:ea typeface="Overpass"/>
                <a:cs typeface="Overpass"/>
                <a:sym typeface="Overpass"/>
              </a:endParaRPr>
            </a:p>
          </p:txBody>
        </p:sp>
        <p:grpSp>
          <p:nvGrpSpPr>
            <p:cNvPr id="88" name="Google Shape;594;p54">
              <a:extLst>
                <a:ext uri="{FF2B5EF4-FFF2-40B4-BE49-F238E27FC236}">
                  <a16:creationId xmlns:a16="http://schemas.microsoft.com/office/drawing/2014/main" id="{8313C3BC-8CA3-074C-977C-71559405823A}"/>
                </a:ext>
              </a:extLst>
            </p:cNvPr>
            <p:cNvGrpSpPr/>
            <p:nvPr/>
          </p:nvGrpSpPr>
          <p:grpSpPr>
            <a:xfrm>
              <a:off x="5129825" y="1953650"/>
              <a:ext cx="2491373" cy="947700"/>
              <a:chOff x="5129825" y="1648850"/>
              <a:chExt cx="2491373" cy="947700"/>
            </a:xfrm>
          </p:grpSpPr>
          <p:sp>
            <p:nvSpPr>
              <p:cNvPr id="92" name="Google Shape;595;p54">
                <a:extLst>
                  <a:ext uri="{FF2B5EF4-FFF2-40B4-BE49-F238E27FC236}">
                    <a16:creationId xmlns:a16="http://schemas.microsoft.com/office/drawing/2014/main" id="{0CAE11FD-47EE-0F4E-8B79-D9BB0A47606F}"/>
                  </a:ext>
                </a:extLst>
              </p:cNvPr>
              <p:cNvSpPr/>
              <p:nvPr/>
            </p:nvSpPr>
            <p:spPr>
              <a:xfrm>
                <a:off x="5129825" y="1648850"/>
                <a:ext cx="604200" cy="947700"/>
              </a:xfrm>
              <a:prstGeom prst="rect">
                <a:avLst/>
              </a:prstGeom>
              <a:solidFill>
                <a:srgbClr val="93C47D"/>
              </a:solidFill>
              <a:ln>
                <a:noFill/>
              </a:ln>
            </p:spPr>
            <p:txBody>
              <a:bodyPr spcFirstLastPara="1" wrap="square" lIns="121900" tIns="121900" rIns="121900" bIns="121900" anchor="t" anchorCtr="0">
                <a:noAutofit/>
              </a:bodyPr>
              <a:lstStyle/>
              <a:p>
                <a:pPr algn="ctr" defTabSz="1219170">
                  <a:buClr>
                    <a:srgbClr val="000000"/>
                  </a:buClr>
                  <a:defRPr/>
                </a:pPr>
                <a:r>
                  <a:rPr lang="en" sz="933" kern="0">
                    <a:solidFill>
                      <a:srgbClr val="274E13"/>
                    </a:solidFill>
                    <a:latin typeface="Overpass"/>
                    <a:ea typeface="Overpass"/>
                    <a:cs typeface="Overpass"/>
                    <a:sym typeface="Overpass"/>
                  </a:rPr>
                  <a:t>Container</a:t>
                </a:r>
                <a:endParaRPr sz="933" kern="0">
                  <a:solidFill>
                    <a:srgbClr val="274E13"/>
                  </a:solidFill>
                  <a:latin typeface="Overpass"/>
                  <a:ea typeface="Overpass"/>
                  <a:cs typeface="Overpass"/>
                  <a:sym typeface="Overpass"/>
                </a:endParaRPr>
              </a:p>
              <a:p>
                <a:pPr algn="ctr" defTabSz="1219170">
                  <a:buClr>
                    <a:srgbClr val="000000"/>
                  </a:buClr>
                  <a:defRPr/>
                </a:pPr>
                <a:endParaRPr sz="933" kern="0">
                  <a:solidFill>
                    <a:srgbClr val="FFFFFF"/>
                  </a:solidFill>
                  <a:latin typeface="Overpass"/>
                  <a:ea typeface="Overpass"/>
                  <a:cs typeface="Overpass"/>
                  <a:sym typeface="Overpass"/>
                </a:endParaRPr>
              </a:p>
            </p:txBody>
          </p:sp>
          <p:sp>
            <p:nvSpPr>
              <p:cNvPr id="93" name="Google Shape;596;p54">
                <a:extLst>
                  <a:ext uri="{FF2B5EF4-FFF2-40B4-BE49-F238E27FC236}">
                    <a16:creationId xmlns:a16="http://schemas.microsoft.com/office/drawing/2014/main" id="{0D7B4851-7CE6-2541-A142-332302F6FE5D}"/>
                  </a:ext>
                </a:extLst>
              </p:cNvPr>
              <p:cNvSpPr/>
              <p:nvPr/>
            </p:nvSpPr>
            <p:spPr>
              <a:xfrm>
                <a:off x="5191794" y="2014975"/>
                <a:ext cx="483900" cy="248100"/>
              </a:xfrm>
              <a:prstGeom prst="rect">
                <a:avLst/>
              </a:prstGeom>
              <a:solidFill>
                <a:srgbClr val="38761D"/>
              </a:solidFill>
              <a:ln>
                <a:noFill/>
              </a:ln>
            </p:spPr>
            <p:txBody>
              <a:bodyPr spcFirstLastPara="1" wrap="square" lIns="121900" tIns="121900" rIns="121900" bIns="121900" anchor="ctr" anchorCtr="0">
                <a:noAutofit/>
              </a:bodyPr>
              <a:lstStyle/>
              <a:p>
                <a:pPr algn="ctr" defTabSz="1219170">
                  <a:buClr>
                    <a:srgbClr val="000000"/>
                  </a:buClr>
                  <a:defRPr/>
                </a:pPr>
                <a:r>
                  <a:rPr lang="en" sz="800" kern="0">
                    <a:solidFill>
                      <a:srgbClr val="FFFFFF"/>
                    </a:solidFill>
                    <a:latin typeface="Overpass"/>
                    <a:ea typeface="Overpass"/>
                    <a:cs typeface="Overpass"/>
                    <a:sym typeface="Overpass"/>
                  </a:rPr>
                  <a:t>App</a:t>
                </a:r>
                <a:endParaRPr sz="800" kern="0">
                  <a:solidFill>
                    <a:srgbClr val="FFFFFF"/>
                  </a:solidFill>
                  <a:latin typeface="Overpass"/>
                  <a:ea typeface="Overpass"/>
                  <a:cs typeface="Overpass"/>
                  <a:sym typeface="Overpass"/>
                </a:endParaRPr>
              </a:p>
            </p:txBody>
          </p:sp>
          <p:sp>
            <p:nvSpPr>
              <p:cNvPr id="94" name="Google Shape;597;p54">
                <a:extLst>
                  <a:ext uri="{FF2B5EF4-FFF2-40B4-BE49-F238E27FC236}">
                    <a16:creationId xmlns:a16="http://schemas.microsoft.com/office/drawing/2014/main" id="{0CE394CB-D77F-7040-903C-D41E78254736}"/>
                  </a:ext>
                </a:extLst>
              </p:cNvPr>
              <p:cNvSpPr/>
              <p:nvPr/>
            </p:nvSpPr>
            <p:spPr>
              <a:xfrm>
                <a:off x="5191450" y="2297921"/>
                <a:ext cx="483900" cy="248100"/>
              </a:xfrm>
              <a:prstGeom prst="rect">
                <a:avLst/>
              </a:prstGeom>
              <a:solidFill>
                <a:srgbClr val="38761D"/>
              </a:solidFill>
              <a:ln>
                <a:noFill/>
              </a:ln>
            </p:spPr>
            <p:txBody>
              <a:bodyPr spcFirstLastPara="1" wrap="square" lIns="121900" tIns="121900" rIns="121900" bIns="121900" anchor="ctr" anchorCtr="0">
                <a:noAutofit/>
              </a:bodyPr>
              <a:lstStyle/>
              <a:p>
                <a:pPr algn="ctr" defTabSz="1219170">
                  <a:buClr>
                    <a:srgbClr val="000000"/>
                  </a:buClr>
                  <a:defRPr/>
                </a:pPr>
                <a:r>
                  <a:rPr lang="en" sz="800" kern="0">
                    <a:solidFill>
                      <a:srgbClr val="FFFFFF"/>
                    </a:solidFill>
                    <a:latin typeface="Overpass"/>
                    <a:ea typeface="Overpass"/>
                    <a:cs typeface="Overpass"/>
                    <a:sym typeface="Overpass"/>
                  </a:rPr>
                  <a:t>OS deps</a:t>
                </a:r>
                <a:endParaRPr sz="800" kern="0">
                  <a:solidFill>
                    <a:srgbClr val="FFFFFF"/>
                  </a:solidFill>
                  <a:latin typeface="Overpass"/>
                  <a:ea typeface="Overpass"/>
                  <a:cs typeface="Overpass"/>
                  <a:sym typeface="Overpass"/>
                </a:endParaRPr>
              </a:p>
            </p:txBody>
          </p:sp>
          <p:sp>
            <p:nvSpPr>
              <p:cNvPr id="95" name="Google Shape;598;p54">
                <a:extLst>
                  <a:ext uri="{FF2B5EF4-FFF2-40B4-BE49-F238E27FC236}">
                    <a16:creationId xmlns:a16="http://schemas.microsoft.com/office/drawing/2014/main" id="{99039F37-9D64-6841-BB6B-7CE7C307E4BD}"/>
                  </a:ext>
                </a:extLst>
              </p:cNvPr>
              <p:cNvSpPr/>
              <p:nvPr/>
            </p:nvSpPr>
            <p:spPr>
              <a:xfrm>
                <a:off x="5758883" y="1648850"/>
                <a:ext cx="604200" cy="947700"/>
              </a:xfrm>
              <a:prstGeom prst="rect">
                <a:avLst/>
              </a:prstGeom>
              <a:solidFill>
                <a:srgbClr val="93C47D"/>
              </a:solidFill>
              <a:ln>
                <a:noFill/>
              </a:ln>
            </p:spPr>
            <p:txBody>
              <a:bodyPr spcFirstLastPara="1" wrap="square" lIns="121900" tIns="121900" rIns="121900" bIns="121900" anchor="t" anchorCtr="0">
                <a:noAutofit/>
              </a:bodyPr>
              <a:lstStyle/>
              <a:p>
                <a:pPr algn="ctr" defTabSz="1219170">
                  <a:buClr>
                    <a:srgbClr val="000000"/>
                  </a:buClr>
                  <a:defRPr/>
                </a:pPr>
                <a:r>
                  <a:rPr lang="en" sz="933" kern="0">
                    <a:solidFill>
                      <a:srgbClr val="274E13"/>
                    </a:solidFill>
                    <a:latin typeface="Overpass"/>
                    <a:ea typeface="Overpass"/>
                    <a:cs typeface="Overpass"/>
                    <a:sym typeface="Overpass"/>
                  </a:rPr>
                  <a:t>Container</a:t>
                </a:r>
                <a:endParaRPr sz="933" kern="0">
                  <a:solidFill>
                    <a:srgbClr val="274E13"/>
                  </a:solidFill>
                  <a:latin typeface="Overpass"/>
                  <a:ea typeface="Overpass"/>
                  <a:cs typeface="Overpass"/>
                  <a:sym typeface="Overpass"/>
                </a:endParaRPr>
              </a:p>
              <a:p>
                <a:pPr algn="ctr" defTabSz="1219170">
                  <a:buClr>
                    <a:srgbClr val="000000"/>
                  </a:buClr>
                  <a:defRPr/>
                </a:pPr>
                <a:endParaRPr sz="933" kern="0">
                  <a:solidFill>
                    <a:srgbClr val="FFFFFF"/>
                  </a:solidFill>
                  <a:latin typeface="Overpass"/>
                  <a:ea typeface="Overpass"/>
                  <a:cs typeface="Overpass"/>
                  <a:sym typeface="Overpass"/>
                </a:endParaRPr>
              </a:p>
            </p:txBody>
          </p:sp>
          <p:sp>
            <p:nvSpPr>
              <p:cNvPr id="96" name="Google Shape;599;p54">
                <a:extLst>
                  <a:ext uri="{FF2B5EF4-FFF2-40B4-BE49-F238E27FC236}">
                    <a16:creationId xmlns:a16="http://schemas.microsoft.com/office/drawing/2014/main" id="{0E5CC6AF-BF98-194A-9B3F-2B5A0DA900AD}"/>
                  </a:ext>
                </a:extLst>
              </p:cNvPr>
              <p:cNvSpPr/>
              <p:nvPr/>
            </p:nvSpPr>
            <p:spPr>
              <a:xfrm>
                <a:off x="5820849" y="2014975"/>
                <a:ext cx="483900" cy="248100"/>
              </a:xfrm>
              <a:prstGeom prst="rect">
                <a:avLst/>
              </a:prstGeom>
              <a:solidFill>
                <a:srgbClr val="38761D"/>
              </a:solidFill>
              <a:ln>
                <a:noFill/>
              </a:ln>
            </p:spPr>
            <p:txBody>
              <a:bodyPr spcFirstLastPara="1" wrap="square" lIns="121900" tIns="121900" rIns="121900" bIns="121900" anchor="ctr" anchorCtr="0">
                <a:noAutofit/>
              </a:bodyPr>
              <a:lstStyle/>
              <a:p>
                <a:pPr algn="ctr" defTabSz="1219170">
                  <a:buClr>
                    <a:srgbClr val="000000"/>
                  </a:buClr>
                  <a:defRPr/>
                </a:pPr>
                <a:r>
                  <a:rPr lang="en" sz="800" kern="0">
                    <a:solidFill>
                      <a:srgbClr val="FFFFFF"/>
                    </a:solidFill>
                    <a:latin typeface="Overpass"/>
                    <a:ea typeface="Overpass"/>
                    <a:cs typeface="Overpass"/>
                    <a:sym typeface="Overpass"/>
                  </a:rPr>
                  <a:t>App</a:t>
                </a:r>
                <a:endParaRPr sz="800" kern="0">
                  <a:solidFill>
                    <a:srgbClr val="FFFFFF"/>
                  </a:solidFill>
                  <a:latin typeface="Overpass"/>
                  <a:ea typeface="Overpass"/>
                  <a:cs typeface="Overpass"/>
                  <a:sym typeface="Overpass"/>
                </a:endParaRPr>
              </a:p>
            </p:txBody>
          </p:sp>
          <p:sp>
            <p:nvSpPr>
              <p:cNvPr id="97" name="Google Shape;600;p54">
                <a:extLst>
                  <a:ext uri="{FF2B5EF4-FFF2-40B4-BE49-F238E27FC236}">
                    <a16:creationId xmlns:a16="http://schemas.microsoft.com/office/drawing/2014/main" id="{17F45775-2778-554D-946C-65097D912E3A}"/>
                  </a:ext>
                </a:extLst>
              </p:cNvPr>
              <p:cNvSpPr/>
              <p:nvPr/>
            </p:nvSpPr>
            <p:spPr>
              <a:xfrm>
                <a:off x="5820505" y="2297921"/>
                <a:ext cx="483900" cy="248100"/>
              </a:xfrm>
              <a:prstGeom prst="rect">
                <a:avLst/>
              </a:prstGeom>
              <a:solidFill>
                <a:srgbClr val="38761D"/>
              </a:solidFill>
              <a:ln>
                <a:noFill/>
              </a:ln>
            </p:spPr>
            <p:txBody>
              <a:bodyPr spcFirstLastPara="1" wrap="square" lIns="121900" tIns="121900" rIns="121900" bIns="121900" anchor="ctr" anchorCtr="0">
                <a:noAutofit/>
              </a:bodyPr>
              <a:lstStyle/>
              <a:p>
                <a:pPr algn="ctr" defTabSz="1219170">
                  <a:buClr>
                    <a:srgbClr val="000000"/>
                  </a:buClr>
                  <a:defRPr/>
                </a:pPr>
                <a:r>
                  <a:rPr lang="en" sz="800" kern="0">
                    <a:solidFill>
                      <a:srgbClr val="FFFFFF"/>
                    </a:solidFill>
                    <a:latin typeface="Overpass"/>
                    <a:ea typeface="Overpass"/>
                    <a:cs typeface="Overpass"/>
                    <a:sym typeface="Overpass"/>
                  </a:rPr>
                  <a:t>OS deps</a:t>
                </a:r>
                <a:endParaRPr sz="800" kern="0">
                  <a:solidFill>
                    <a:srgbClr val="FFFFFF"/>
                  </a:solidFill>
                  <a:latin typeface="Overpass"/>
                  <a:ea typeface="Overpass"/>
                  <a:cs typeface="Overpass"/>
                  <a:sym typeface="Overpass"/>
                </a:endParaRPr>
              </a:p>
            </p:txBody>
          </p:sp>
          <p:sp>
            <p:nvSpPr>
              <p:cNvPr id="98" name="Google Shape;601;p54">
                <a:extLst>
                  <a:ext uri="{FF2B5EF4-FFF2-40B4-BE49-F238E27FC236}">
                    <a16:creationId xmlns:a16="http://schemas.microsoft.com/office/drawing/2014/main" id="{6AD30863-ED9F-9446-8B77-5469C5E9DC1C}"/>
                  </a:ext>
                </a:extLst>
              </p:cNvPr>
              <p:cNvSpPr/>
              <p:nvPr/>
            </p:nvSpPr>
            <p:spPr>
              <a:xfrm>
                <a:off x="6387940" y="1648850"/>
                <a:ext cx="604200" cy="947700"/>
              </a:xfrm>
              <a:prstGeom prst="rect">
                <a:avLst/>
              </a:prstGeom>
              <a:solidFill>
                <a:srgbClr val="93C47D"/>
              </a:solidFill>
              <a:ln>
                <a:noFill/>
              </a:ln>
            </p:spPr>
            <p:txBody>
              <a:bodyPr spcFirstLastPara="1" wrap="square" lIns="121900" tIns="121900" rIns="121900" bIns="121900" anchor="t" anchorCtr="0">
                <a:noAutofit/>
              </a:bodyPr>
              <a:lstStyle/>
              <a:p>
                <a:pPr algn="ctr" defTabSz="1219170">
                  <a:buClr>
                    <a:srgbClr val="000000"/>
                  </a:buClr>
                  <a:defRPr/>
                </a:pPr>
                <a:r>
                  <a:rPr lang="en" sz="933" kern="0">
                    <a:solidFill>
                      <a:srgbClr val="274E13"/>
                    </a:solidFill>
                    <a:latin typeface="Overpass"/>
                    <a:ea typeface="Overpass"/>
                    <a:cs typeface="Overpass"/>
                    <a:sym typeface="Overpass"/>
                  </a:rPr>
                  <a:t>Container</a:t>
                </a:r>
                <a:endParaRPr sz="933" kern="0">
                  <a:solidFill>
                    <a:srgbClr val="274E13"/>
                  </a:solidFill>
                  <a:latin typeface="Overpass"/>
                  <a:ea typeface="Overpass"/>
                  <a:cs typeface="Overpass"/>
                  <a:sym typeface="Overpass"/>
                </a:endParaRPr>
              </a:p>
              <a:p>
                <a:pPr algn="ctr" defTabSz="1219170">
                  <a:buClr>
                    <a:srgbClr val="000000"/>
                  </a:buClr>
                  <a:defRPr/>
                </a:pPr>
                <a:endParaRPr sz="933" kern="0">
                  <a:solidFill>
                    <a:srgbClr val="FFFFFF"/>
                  </a:solidFill>
                  <a:latin typeface="Overpass"/>
                  <a:ea typeface="Overpass"/>
                  <a:cs typeface="Overpass"/>
                  <a:sym typeface="Overpass"/>
                </a:endParaRPr>
              </a:p>
            </p:txBody>
          </p:sp>
          <p:sp>
            <p:nvSpPr>
              <p:cNvPr id="99" name="Google Shape;602;p54">
                <a:extLst>
                  <a:ext uri="{FF2B5EF4-FFF2-40B4-BE49-F238E27FC236}">
                    <a16:creationId xmlns:a16="http://schemas.microsoft.com/office/drawing/2014/main" id="{F47D06CD-6270-164C-8CD2-F98BDAB0F5EC}"/>
                  </a:ext>
                </a:extLst>
              </p:cNvPr>
              <p:cNvSpPr/>
              <p:nvPr/>
            </p:nvSpPr>
            <p:spPr>
              <a:xfrm>
                <a:off x="6449905" y="2014975"/>
                <a:ext cx="483900" cy="248100"/>
              </a:xfrm>
              <a:prstGeom prst="rect">
                <a:avLst/>
              </a:prstGeom>
              <a:solidFill>
                <a:srgbClr val="38761D"/>
              </a:solidFill>
              <a:ln>
                <a:noFill/>
              </a:ln>
            </p:spPr>
            <p:txBody>
              <a:bodyPr spcFirstLastPara="1" wrap="square" lIns="121900" tIns="121900" rIns="121900" bIns="121900" anchor="ctr" anchorCtr="0">
                <a:noAutofit/>
              </a:bodyPr>
              <a:lstStyle/>
              <a:p>
                <a:pPr algn="ctr" defTabSz="1219170">
                  <a:buClr>
                    <a:srgbClr val="000000"/>
                  </a:buClr>
                  <a:defRPr/>
                </a:pPr>
                <a:r>
                  <a:rPr lang="en" sz="800" kern="0">
                    <a:solidFill>
                      <a:srgbClr val="FFFFFF"/>
                    </a:solidFill>
                    <a:latin typeface="Overpass"/>
                    <a:ea typeface="Overpass"/>
                    <a:cs typeface="Overpass"/>
                    <a:sym typeface="Overpass"/>
                  </a:rPr>
                  <a:t>App</a:t>
                </a:r>
                <a:endParaRPr sz="800" kern="0">
                  <a:solidFill>
                    <a:srgbClr val="FFFFFF"/>
                  </a:solidFill>
                  <a:latin typeface="Overpass"/>
                  <a:ea typeface="Overpass"/>
                  <a:cs typeface="Overpass"/>
                  <a:sym typeface="Overpass"/>
                </a:endParaRPr>
              </a:p>
            </p:txBody>
          </p:sp>
          <p:sp>
            <p:nvSpPr>
              <p:cNvPr id="100" name="Google Shape;603;p54">
                <a:extLst>
                  <a:ext uri="{FF2B5EF4-FFF2-40B4-BE49-F238E27FC236}">
                    <a16:creationId xmlns:a16="http://schemas.microsoft.com/office/drawing/2014/main" id="{A08B26D3-B3B6-094B-88BE-AF6265BA6B63}"/>
                  </a:ext>
                </a:extLst>
              </p:cNvPr>
              <p:cNvSpPr/>
              <p:nvPr/>
            </p:nvSpPr>
            <p:spPr>
              <a:xfrm>
                <a:off x="6449561" y="2297921"/>
                <a:ext cx="483900" cy="248100"/>
              </a:xfrm>
              <a:prstGeom prst="rect">
                <a:avLst/>
              </a:prstGeom>
              <a:solidFill>
                <a:srgbClr val="38761D"/>
              </a:solidFill>
              <a:ln>
                <a:noFill/>
              </a:ln>
            </p:spPr>
            <p:txBody>
              <a:bodyPr spcFirstLastPara="1" wrap="square" lIns="121900" tIns="121900" rIns="121900" bIns="121900" anchor="ctr" anchorCtr="0">
                <a:noAutofit/>
              </a:bodyPr>
              <a:lstStyle/>
              <a:p>
                <a:pPr algn="ctr" defTabSz="1219170">
                  <a:buClr>
                    <a:srgbClr val="000000"/>
                  </a:buClr>
                  <a:defRPr/>
                </a:pPr>
                <a:r>
                  <a:rPr lang="en" sz="800" kern="0">
                    <a:solidFill>
                      <a:srgbClr val="FFFFFF"/>
                    </a:solidFill>
                    <a:latin typeface="Overpass"/>
                    <a:ea typeface="Overpass"/>
                    <a:cs typeface="Overpass"/>
                    <a:sym typeface="Overpass"/>
                  </a:rPr>
                  <a:t>OS deps</a:t>
                </a:r>
                <a:endParaRPr sz="800" kern="0">
                  <a:solidFill>
                    <a:srgbClr val="FFFFFF"/>
                  </a:solidFill>
                  <a:latin typeface="Overpass"/>
                  <a:ea typeface="Overpass"/>
                  <a:cs typeface="Overpass"/>
                  <a:sym typeface="Overpass"/>
                </a:endParaRPr>
              </a:p>
            </p:txBody>
          </p:sp>
          <p:sp>
            <p:nvSpPr>
              <p:cNvPr id="101" name="Google Shape;604;p54">
                <a:extLst>
                  <a:ext uri="{FF2B5EF4-FFF2-40B4-BE49-F238E27FC236}">
                    <a16:creationId xmlns:a16="http://schemas.microsoft.com/office/drawing/2014/main" id="{660AE0F6-0A71-1E47-9125-41325E38E292}"/>
                  </a:ext>
                </a:extLst>
              </p:cNvPr>
              <p:cNvSpPr/>
              <p:nvPr/>
            </p:nvSpPr>
            <p:spPr>
              <a:xfrm>
                <a:off x="7016998" y="1648850"/>
                <a:ext cx="604200" cy="947700"/>
              </a:xfrm>
              <a:prstGeom prst="rect">
                <a:avLst/>
              </a:prstGeom>
              <a:solidFill>
                <a:srgbClr val="93C47D"/>
              </a:solidFill>
              <a:ln>
                <a:noFill/>
              </a:ln>
            </p:spPr>
            <p:txBody>
              <a:bodyPr spcFirstLastPara="1" wrap="square" lIns="121900" tIns="121900" rIns="121900" bIns="121900" anchor="t" anchorCtr="0">
                <a:noAutofit/>
              </a:bodyPr>
              <a:lstStyle/>
              <a:p>
                <a:pPr algn="ctr" defTabSz="1219170">
                  <a:buClr>
                    <a:srgbClr val="000000"/>
                  </a:buClr>
                  <a:defRPr/>
                </a:pPr>
                <a:r>
                  <a:rPr lang="en" sz="933" kern="0">
                    <a:solidFill>
                      <a:srgbClr val="274E13"/>
                    </a:solidFill>
                    <a:latin typeface="Overpass"/>
                    <a:ea typeface="Overpass"/>
                    <a:cs typeface="Overpass"/>
                    <a:sym typeface="Overpass"/>
                  </a:rPr>
                  <a:t>Container</a:t>
                </a:r>
                <a:endParaRPr sz="933" kern="0">
                  <a:solidFill>
                    <a:srgbClr val="274E13"/>
                  </a:solidFill>
                  <a:latin typeface="Overpass"/>
                  <a:ea typeface="Overpass"/>
                  <a:cs typeface="Overpass"/>
                  <a:sym typeface="Overpass"/>
                </a:endParaRPr>
              </a:p>
              <a:p>
                <a:pPr algn="ctr" defTabSz="1219170">
                  <a:buClr>
                    <a:srgbClr val="000000"/>
                  </a:buClr>
                  <a:defRPr/>
                </a:pPr>
                <a:endParaRPr sz="933" kern="0">
                  <a:solidFill>
                    <a:srgbClr val="FFFFFF"/>
                  </a:solidFill>
                  <a:latin typeface="Overpass"/>
                  <a:ea typeface="Overpass"/>
                  <a:cs typeface="Overpass"/>
                  <a:sym typeface="Overpass"/>
                </a:endParaRPr>
              </a:p>
            </p:txBody>
          </p:sp>
          <p:sp>
            <p:nvSpPr>
              <p:cNvPr id="102" name="Google Shape;605;p54">
                <a:extLst>
                  <a:ext uri="{FF2B5EF4-FFF2-40B4-BE49-F238E27FC236}">
                    <a16:creationId xmlns:a16="http://schemas.microsoft.com/office/drawing/2014/main" id="{401463BF-126E-254B-9158-701A8717F372}"/>
                  </a:ext>
                </a:extLst>
              </p:cNvPr>
              <p:cNvSpPr/>
              <p:nvPr/>
            </p:nvSpPr>
            <p:spPr>
              <a:xfrm>
                <a:off x="7078960" y="2014975"/>
                <a:ext cx="483900" cy="248100"/>
              </a:xfrm>
              <a:prstGeom prst="rect">
                <a:avLst/>
              </a:prstGeom>
              <a:solidFill>
                <a:srgbClr val="38761D"/>
              </a:solidFill>
              <a:ln>
                <a:noFill/>
              </a:ln>
            </p:spPr>
            <p:txBody>
              <a:bodyPr spcFirstLastPara="1" wrap="square" lIns="121900" tIns="121900" rIns="121900" bIns="121900" anchor="ctr" anchorCtr="0">
                <a:noAutofit/>
              </a:bodyPr>
              <a:lstStyle/>
              <a:p>
                <a:pPr algn="ctr" defTabSz="1219170">
                  <a:buClr>
                    <a:srgbClr val="000000"/>
                  </a:buClr>
                  <a:defRPr/>
                </a:pPr>
                <a:r>
                  <a:rPr lang="en" sz="800" kern="0">
                    <a:solidFill>
                      <a:srgbClr val="FFFFFF"/>
                    </a:solidFill>
                    <a:latin typeface="Overpass"/>
                    <a:ea typeface="Overpass"/>
                    <a:cs typeface="Overpass"/>
                    <a:sym typeface="Overpass"/>
                  </a:rPr>
                  <a:t>App</a:t>
                </a:r>
                <a:endParaRPr sz="800" kern="0">
                  <a:solidFill>
                    <a:srgbClr val="FFFFFF"/>
                  </a:solidFill>
                  <a:latin typeface="Overpass"/>
                  <a:ea typeface="Overpass"/>
                  <a:cs typeface="Overpass"/>
                  <a:sym typeface="Overpass"/>
                </a:endParaRPr>
              </a:p>
            </p:txBody>
          </p:sp>
          <p:sp>
            <p:nvSpPr>
              <p:cNvPr id="103" name="Google Shape;606;p54">
                <a:extLst>
                  <a:ext uri="{FF2B5EF4-FFF2-40B4-BE49-F238E27FC236}">
                    <a16:creationId xmlns:a16="http://schemas.microsoft.com/office/drawing/2014/main" id="{D86FBAC8-3DE5-0146-BB9A-6185F471FA28}"/>
                  </a:ext>
                </a:extLst>
              </p:cNvPr>
              <p:cNvSpPr/>
              <p:nvPr/>
            </p:nvSpPr>
            <p:spPr>
              <a:xfrm>
                <a:off x="7078616" y="2297921"/>
                <a:ext cx="483900" cy="248100"/>
              </a:xfrm>
              <a:prstGeom prst="rect">
                <a:avLst/>
              </a:prstGeom>
              <a:solidFill>
                <a:srgbClr val="38761D"/>
              </a:solidFill>
              <a:ln>
                <a:noFill/>
              </a:ln>
            </p:spPr>
            <p:txBody>
              <a:bodyPr spcFirstLastPara="1" wrap="square" lIns="121900" tIns="121900" rIns="121900" bIns="121900" anchor="ctr" anchorCtr="0">
                <a:noAutofit/>
              </a:bodyPr>
              <a:lstStyle/>
              <a:p>
                <a:pPr algn="ctr" defTabSz="1219170">
                  <a:buClr>
                    <a:srgbClr val="000000"/>
                  </a:buClr>
                  <a:defRPr/>
                </a:pPr>
                <a:r>
                  <a:rPr lang="en" sz="800" kern="0">
                    <a:solidFill>
                      <a:srgbClr val="FFFFFF"/>
                    </a:solidFill>
                    <a:latin typeface="Overpass"/>
                    <a:ea typeface="Overpass"/>
                    <a:cs typeface="Overpass"/>
                    <a:sym typeface="Overpass"/>
                  </a:rPr>
                  <a:t>OS deps</a:t>
                </a:r>
                <a:endParaRPr sz="800" kern="0">
                  <a:solidFill>
                    <a:srgbClr val="FFFFFF"/>
                  </a:solidFill>
                  <a:latin typeface="Overpass"/>
                  <a:ea typeface="Overpass"/>
                  <a:cs typeface="Overpass"/>
                  <a:sym typeface="Overpass"/>
                </a:endParaRPr>
              </a:p>
            </p:txBody>
          </p:sp>
        </p:grpSp>
        <p:grpSp>
          <p:nvGrpSpPr>
            <p:cNvPr id="89" name="Google Shape;607;p54">
              <a:extLst>
                <a:ext uri="{FF2B5EF4-FFF2-40B4-BE49-F238E27FC236}">
                  <a16:creationId xmlns:a16="http://schemas.microsoft.com/office/drawing/2014/main" id="{A7DF82AA-F4BA-894C-BF94-34AF4878BAEA}"/>
                </a:ext>
              </a:extLst>
            </p:cNvPr>
            <p:cNvGrpSpPr/>
            <p:nvPr/>
          </p:nvGrpSpPr>
          <p:grpSpPr>
            <a:xfrm>
              <a:off x="5131830" y="3204759"/>
              <a:ext cx="2491548" cy="714191"/>
              <a:chOff x="1515949" y="2901759"/>
              <a:chExt cx="2491548" cy="714191"/>
            </a:xfrm>
          </p:grpSpPr>
          <p:sp>
            <p:nvSpPr>
              <p:cNvPr id="90" name="Google Shape;608;p54">
                <a:extLst>
                  <a:ext uri="{FF2B5EF4-FFF2-40B4-BE49-F238E27FC236}">
                    <a16:creationId xmlns:a16="http://schemas.microsoft.com/office/drawing/2014/main" id="{2FDF61BF-00AE-3140-B55D-3BFF7CDF84B1}"/>
                  </a:ext>
                </a:extLst>
              </p:cNvPr>
              <p:cNvSpPr/>
              <p:nvPr/>
            </p:nvSpPr>
            <p:spPr>
              <a:xfrm>
                <a:off x="1515949" y="2901759"/>
                <a:ext cx="2491500" cy="347100"/>
              </a:xfrm>
              <a:prstGeom prst="rect">
                <a:avLst/>
              </a:prstGeom>
              <a:solidFill>
                <a:srgbClr val="666666"/>
              </a:solidFill>
              <a:ln>
                <a:noFill/>
              </a:ln>
            </p:spPr>
            <p:txBody>
              <a:bodyPr spcFirstLastPara="1" wrap="square" lIns="121900" tIns="121900" rIns="121900" bIns="121900" anchor="ctr" anchorCtr="0">
                <a:noAutofit/>
              </a:bodyPr>
              <a:lstStyle/>
              <a:p>
                <a:pPr algn="ctr" defTabSz="1219170">
                  <a:buClr>
                    <a:srgbClr val="000000"/>
                  </a:buClr>
                  <a:defRPr/>
                </a:pPr>
                <a:r>
                  <a:rPr lang="en" sz="1200" kern="0">
                    <a:solidFill>
                      <a:srgbClr val="FFFFFF"/>
                    </a:solidFill>
                    <a:latin typeface="Overpass"/>
                    <a:ea typeface="Overpass"/>
                    <a:cs typeface="Overpass"/>
                    <a:sym typeface="Overpass"/>
                  </a:rPr>
                  <a:t>Hypervisor</a:t>
                </a:r>
                <a:endParaRPr sz="1200" kern="0">
                  <a:solidFill>
                    <a:srgbClr val="FFFFFF"/>
                  </a:solidFill>
                  <a:latin typeface="Overpass"/>
                  <a:ea typeface="Overpass"/>
                  <a:cs typeface="Overpass"/>
                  <a:sym typeface="Overpass"/>
                </a:endParaRPr>
              </a:p>
            </p:txBody>
          </p:sp>
          <p:sp>
            <p:nvSpPr>
              <p:cNvPr id="91" name="Google Shape;609;p54">
                <a:extLst>
                  <a:ext uri="{FF2B5EF4-FFF2-40B4-BE49-F238E27FC236}">
                    <a16:creationId xmlns:a16="http://schemas.microsoft.com/office/drawing/2014/main" id="{63DE52AC-12F1-9A48-8AAE-9895DB176796}"/>
                  </a:ext>
                </a:extLst>
              </p:cNvPr>
              <p:cNvSpPr/>
              <p:nvPr/>
            </p:nvSpPr>
            <p:spPr>
              <a:xfrm>
                <a:off x="1515997" y="3268850"/>
                <a:ext cx="2491500" cy="347100"/>
              </a:xfrm>
              <a:prstGeom prst="rect">
                <a:avLst/>
              </a:prstGeom>
              <a:solidFill>
                <a:srgbClr val="666666"/>
              </a:solidFill>
              <a:ln>
                <a:noFill/>
              </a:ln>
            </p:spPr>
            <p:txBody>
              <a:bodyPr spcFirstLastPara="1" wrap="square" lIns="121900" tIns="121900" rIns="121900" bIns="121900" anchor="ctr" anchorCtr="0">
                <a:noAutofit/>
              </a:bodyPr>
              <a:lstStyle/>
              <a:p>
                <a:pPr algn="ctr" defTabSz="1219170">
                  <a:buClr>
                    <a:srgbClr val="000000"/>
                  </a:buClr>
                  <a:defRPr/>
                </a:pPr>
                <a:r>
                  <a:rPr lang="en" sz="1200" kern="0">
                    <a:solidFill>
                      <a:srgbClr val="FFFFFF"/>
                    </a:solidFill>
                    <a:latin typeface="Overpass"/>
                    <a:ea typeface="Overpass"/>
                    <a:cs typeface="Overpass"/>
                    <a:sym typeface="Overpass"/>
                  </a:rPr>
                  <a:t>Hardware</a:t>
                </a:r>
                <a:endParaRPr sz="1200" kern="0">
                  <a:solidFill>
                    <a:srgbClr val="FFFFFF"/>
                  </a:solidFill>
                  <a:latin typeface="Overpass"/>
                  <a:ea typeface="Overpass"/>
                  <a:cs typeface="Overpass"/>
                  <a:sym typeface="Overpass"/>
                </a:endParaRPr>
              </a:p>
            </p:txBody>
          </p:sp>
        </p:grpSp>
      </p:grpSp>
      <p:sp>
        <p:nvSpPr>
          <p:cNvPr id="104" name="Google Shape;580;p54">
            <a:extLst>
              <a:ext uri="{FF2B5EF4-FFF2-40B4-BE49-F238E27FC236}">
                <a16:creationId xmlns:a16="http://schemas.microsoft.com/office/drawing/2014/main" id="{46D82C0A-0D8D-D949-B05D-2ED698566990}"/>
              </a:ext>
            </a:extLst>
          </p:cNvPr>
          <p:cNvSpPr txBox="1"/>
          <p:nvPr/>
        </p:nvSpPr>
        <p:spPr>
          <a:xfrm>
            <a:off x="8590609" y="4420008"/>
            <a:ext cx="3487932" cy="402024"/>
          </a:xfrm>
          <a:prstGeom prst="rect">
            <a:avLst/>
          </a:prstGeom>
          <a:noFill/>
          <a:ln>
            <a:noFill/>
          </a:ln>
        </p:spPr>
        <p:txBody>
          <a:bodyPr spcFirstLastPara="1" wrap="square" lIns="121900" tIns="121900" rIns="121900" bIns="121900" anchor="t" anchorCtr="0">
            <a:noAutofit/>
          </a:bodyPr>
          <a:lstStyle/>
          <a:p>
            <a:pPr algn="ctr" defTabSz="1219170">
              <a:buClr>
                <a:srgbClr val="000000"/>
              </a:buClr>
              <a:defRPr/>
            </a:pPr>
            <a:r>
              <a:rPr lang="en" sz="1867" kern="0" dirty="0">
                <a:solidFill>
                  <a:srgbClr val="000000"/>
                </a:solidFill>
                <a:latin typeface="Overpass"/>
                <a:ea typeface="Overpass"/>
                <a:cs typeface="Overpass"/>
                <a:sym typeface="Overpass"/>
              </a:rPr>
              <a:t>Container isolates the process</a:t>
            </a:r>
            <a:endParaRPr sz="1867" kern="0" dirty="0">
              <a:solidFill>
                <a:srgbClr val="000000"/>
              </a:solidFill>
              <a:latin typeface="Overpass"/>
              <a:ea typeface="Overpass"/>
              <a:cs typeface="Overpass"/>
              <a:sym typeface="Overpass"/>
            </a:endParaRPr>
          </a:p>
        </p:txBody>
      </p:sp>
      <p:sp>
        <p:nvSpPr>
          <p:cNvPr id="66" name="Title 1">
            <a:extLst>
              <a:ext uri="{FF2B5EF4-FFF2-40B4-BE49-F238E27FC236}">
                <a16:creationId xmlns:a16="http://schemas.microsoft.com/office/drawing/2014/main" id="{C8790957-13CD-C141-9D2E-4F4C475D036C}"/>
              </a:ext>
            </a:extLst>
          </p:cNvPr>
          <p:cNvSpPr>
            <a:spLocks noGrp="1"/>
          </p:cNvSpPr>
          <p:nvPr>
            <p:ph type="title"/>
          </p:nvPr>
        </p:nvSpPr>
        <p:spPr>
          <a:xfrm>
            <a:off x="304800" y="268224"/>
            <a:ext cx="8285808" cy="508000"/>
          </a:xfrm>
        </p:spPr>
        <p:txBody>
          <a:bodyPr>
            <a:normAutofit fontScale="90000"/>
          </a:bodyPr>
          <a:lstStyle/>
          <a:p>
            <a:r>
              <a:rPr lang="en-US" dirty="0"/>
              <a:t>How Containers differ from VMs ?</a:t>
            </a:r>
          </a:p>
        </p:txBody>
      </p:sp>
      <p:sp>
        <p:nvSpPr>
          <p:cNvPr id="2" name="TextBox 1">
            <a:extLst>
              <a:ext uri="{FF2B5EF4-FFF2-40B4-BE49-F238E27FC236}">
                <a16:creationId xmlns:a16="http://schemas.microsoft.com/office/drawing/2014/main" id="{81A1A54C-DC70-2647-B9B3-E02300A0F27A}"/>
              </a:ext>
            </a:extLst>
          </p:cNvPr>
          <p:cNvSpPr txBox="1"/>
          <p:nvPr/>
        </p:nvSpPr>
        <p:spPr>
          <a:xfrm>
            <a:off x="3795424" y="1278494"/>
            <a:ext cx="1454244" cy="461665"/>
          </a:xfrm>
          <a:prstGeom prst="rect">
            <a:avLst/>
          </a:prstGeom>
          <a:noFill/>
        </p:spPr>
        <p:txBody>
          <a:bodyPr wrap="none" rtlCol="0">
            <a:spAutoFit/>
          </a:bodyPr>
          <a:lstStyle/>
          <a:p>
            <a:r>
              <a:rPr lang="en-US" sz="2400" dirty="0"/>
              <a:t>Utilization</a:t>
            </a:r>
          </a:p>
        </p:txBody>
      </p:sp>
      <p:sp>
        <p:nvSpPr>
          <p:cNvPr id="67" name="TextBox 66">
            <a:extLst>
              <a:ext uri="{FF2B5EF4-FFF2-40B4-BE49-F238E27FC236}">
                <a16:creationId xmlns:a16="http://schemas.microsoft.com/office/drawing/2014/main" id="{A7FE6903-D35A-4A48-A3B0-F884032539AE}"/>
              </a:ext>
            </a:extLst>
          </p:cNvPr>
          <p:cNvSpPr txBox="1"/>
          <p:nvPr/>
        </p:nvSpPr>
        <p:spPr>
          <a:xfrm>
            <a:off x="3795423" y="845784"/>
            <a:ext cx="665054" cy="461665"/>
          </a:xfrm>
          <a:prstGeom prst="rect">
            <a:avLst/>
          </a:prstGeom>
          <a:noFill/>
        </p:spPr>
        <p:txBody>
          <a:bodyPr wrap="none" rtlCol="0">
            <a:spAutoFit/>
          </a:bodyPr>
          <a:lstStyle/>
          <a:p>
            <a:r>
              <a:rPr lang="en-US" sz="2400" dirty="0"/>
              <a:t>Size</a:t>
            </a:r>
          </a:p>
        </p:txBody>
      </p:sp>
      <p:sp>
        <p:nvSpPr>
          <p:cNvPr id="68" name="TextBox 67">
            <a:extLst>
              <a:ext uri="{FF2B5EF4-FFF2-40B4-BE49-F238E27FC236}">
                <a16:creationId xmlns:a16="http://schemas.microsoft.com/office/drawing/2014/main" id="{48A8FBD7-EA1D-254C-BE28-B36550C64677}"/>
              </a:ext>
            </a:extLst>
          </p:cNvPr>
          <p:cNvSpPr txBox="1"/>
          <p:nvPr/>
        </p:nvSpPr>
        <p:spPr>
          <a:xfrm>
            <a:off x="4636799" y="870618"/>
            <a:ext cx="1101584" cy="461665"/>
          </a:xfrm>
          <a:prstGeom prst="rect">
            <a:avLst/>
          </a:prstGeom>
          <a:noFill/>
        </p:spPr>
        <p:txBody>
          <a:bodyPr wrap="none" rtlCol="0">
            <a:spAutoFit/>
          </a:bodyPr>
          <a:lstStyle/>
          <a:p>
            <a:r>
              <a:rPr lang="en-US" sz="2400" dirty="0"/>
              <a:t>Bootup</a:t>
            </a:r>
          </a:p>
        </p:txBody>
      </p:sp>
    </p:spTree>
    <p:extLst>
      <p:ext uri="{BB962C8B-B14F-4D97-AF65-F5344CB8AC3E}">
        <p14:creationId xmlns:p14="http://schemas.microsoft.com/office/powerpoint/2010/main" val="239667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506435-9738-B745-9892-EDDC1D0DEE37}"/>
              </a:ext>
            </a:extLst>
          </p:cNvPr>
          <p:cNvSpPr>
            <a:spLocks noGrp="1"/>
          </p:cNvSpPr>
          <p:nvPr>
            <p:ph type="sldNum" idx="12"/>
          </p:nvPr>
        </p:nvSpPr>
        <p:spPr/>
        <p:txBody>
          <a:bodyPr/>
          <a:lstStyle/>
          <a:p>
            <a:fld id="{00000000-1234-1234-1234-123412341234}" type="slidenum">
              <a:rPr lang="en" smtClean="0"/>
              <a:pPr/>
              <a:t>23</a:t>
            </a:fld>
            <a:endParaRPr lang="en"/>
          </a:p>
        </p:txBody>
      </p:sp>
      <p:sp>
        <p:nvSpPr>
          <p:cNvPr id="3" name="Text Placeholder 2">
            <a:extLst>
              <a:ext uri="{FF2B5EF4-FFF2-40B4-BE49-F238E27FC236}">
                <a16:creationId xmlns:a16="http://schemas.microsoft.com/office/drawing/2014/main" id="{CE7C11A2-45F0-9142-92BF-E8941DF56D0A}"/>
              </a:ext>
            </a:extLst>
          </p:cNvPr>
          <p:cNvSpPr>
            <a:spLocks noGrp="1"/>
          </p:cNvSpPr>
          <p:nvPr>
            <p:ph type="body" idx="1"/>
          </p:nvPr>
        </p:nvSpPr>
        <p:spPr>
          <a:xfrm>
            <a:off x="264728" y="1182208"/>
            <a:ext cx="9987600" cy="4386800"/>
          </a:xfrm>
        </p:spPr>
        <p:txBody>
          <a:bodyPr/>
          <a:lstStyle/>
          <a:p>
            <a:r>
              <a:rPr lang="en-US" dirty="0"/>
              <a:t>docker run ansible</a:t>
            </a:r>
          </a:p>
          <a:p>
            <a:r>
              <a:rPr lang="en-US" dirty="0"/>
              <a:t>docker run </a:t>
            </a:r>
            <a:r>
              <a:rPr lang="en-US" dirty="0" err="1"/>
              <a:t>nodejs</a:t>
            </a:r>
            <a:endParaRPr lang="en-US" dirty="0"/>
          </a:p>
          <a:p>
            <a:r>
              <a:rPr lang="en-US" dirty="0"/>
              <a:t>docker run ansible</a:t>
            </a:r>
          </a:p>
          <a:p>
            <a:r>
              <a:rPr lang="en-US" dirty="0"/>
              <a:t>docker run </a:t>
            </a:r>
            <a:r>
              <a:rPr lang="en-US" dirty="0" err="1"/>
              <a:t>redis</a:t>
            </a:r>
            <a:endParaRPr lang="en-US" dirty="0"/>
          </a:p>
          <a:p>
            <a:endParaRPr lang="en-US" dirty="0"/>
          </a:p>
          <a:p>
            <a:endParaRPr lang="en-US" dirty="0"/>
          </a:p>
          <a:p>
            <a:r>
              <a:rPr lang="en-US" dirty="0"/>
              <a:t>docker run </a:t>
            </a:r>
            <a:r>
              <a:rPr lang="en-US" dirty="0" err="1"/>
              <a:t>nodejs</a:t>
            </a:r>
            <a:endParaRPr lang="en-US" dirty="0"/>
          </a:p>
          <a:p>
            <a:r>
              <a:rPr lang="en-US" dirty="0"/>
              <a:t>docker run </a:t>
            </a:r>
            <a:r>
              <a:rPr lang="en-US" dirty="0" err="1"/>
              <a:t>nodejs</a:t>
            </a:r>
            <a:endParaRPr lang="en-US" dirty="0"/>
          </a:p>
          <a:p>
            <a:endParaRPr lang="en-US" dirty="0"/>
          </a:p>
          <a:p>
            <a:endParaRPr lang="en-US" dirty="0"/>
          </a:p>
        </p:txBody>
      </p:sp>
      <p:sp>
        <p:nvSpPr>
          <p:cNvPr id="4" name="Title 3">
            <a:extLst>
              <a:ext uri="{FF2B5EF4-FFF2-40B4-BE49-F238E27FC236}">
                <a16:creationId xmlns:a16="http://schemas.microsoft.com/office/drawing/2014/main" id="{E8D96AE7-4EDB-6944-A8B8-24C831A5FAEC}"/>
              </a:ext>
            </a:extLst>
          </p:cNvPr>
          <p:cNvSpPr>
            <a:spLocks noGrp="1"/>
          </p:cNvSpPr>
          <p:nvPr>
            <p:ph type="title"/>
          </p:nvPr>
        </p:nvSpPr>
        <p:spPr>
          <a:xfrm>
            <a:off x="434273" y="-526761"/>
            <a:ext cx="9987600" cy="1417600"/>
          </a:xfrm>
        </p:spPr>
        <p:txBody>
          <a:bodyPr/>
          <a:lstStyle/>
          <a:p>
            <a:r>
              <a:rPr lang="en-US" dirty="0"/>
              <a:t>Docker </a:t>
            </a:r>
          </a:p>
        </p:txBody>
      </p:sp>
      <p:pic>
        <p:nvPicPr>
          <p:cNvPr id="5" name="Picture 4">
            <a:extLst>
              <a:ext uri="{FF2B5EF4-FFF2-40B4-BE49-F238E27FC236}">
                <a16:creationId xmlns:a16="http://schemas.microsoft.com/office/drawing/2014/main" id="{337E3EC5-5ED6-234D-80C6-9F5B494230CB}"/>
              </a:ext>
            </a:extLst>
          </p:cNvPr>
          <p:cNvPicPr>
            <a:picLocks noChangeAspect="1"/>
          </p:cNvPicPr>
          <p:nvPr/>
        </p:nvPicPr>
        <p:blipFill>
          <a:blip r:embed="rId2"/>
          <a:stretch>
            <a:fillRect/>
          </a:stretch>
        </p:blipFill>
        <p:spPr>
          <a:xfrm>
            <a:off x="5850467" y="907330"/>
            <a:ext cx="1242143" cy="755709"/>
          </a:xfrm>
          <a:prstGeom prst="rect">
            <a:avLst/>
          </a:prstGeom>
        </p:spPr>
      </p:pic>
      <p:pic>
        <p:nvPicPr>
          <p:cNvPr id="6" name="Picture 5">
            <a:extLst>
              <a:ext uri="{FF2B5EF4-FFF2-40B4-BE49-F238E27FC236}">
                <a16:creationId xmlns:a16="http://schemas.microsoft.com/office/drawing/2014/main" id="{D7ECD5E1-3CF4-894D-8A04-93FDF2DC4ACA}"/>
              </a:ext>
            </a:extLst>
          </p:cNvPr>
          <p:cNvPicPr>
            <a:picLocks noChangeAspect="1"/>
          </p:cNvPicPr>
          <p:nvPr/>
        </p:nvPicPr>
        <p:blipFill>
          <a:blip r:embed="rId3"/>
          <a:stretch>
            <a:fillRect/>
          </a:stretch>
        </p:blipFill>
        <p:spPr>
          <a:xfrm>
            <a:off x="8851900" y="672820"/>
            <a:ext cx="939800" cy="939800"/>
          </a:xfrm>
          <a:prstGeom prst="rect">
            <a:avLst/>
          </a:prstGeom>
        </p:spPr>
      </p:pic>
      <p:pic>
        <p:nvPicPr>
          <p:cNvPr id="7" name="Picture 6">
            <a:extLst>
              <a:ext uri="{FF2B5EF4-FFF2-40B4-BE49-F238E27FC236}">
                <a16:creationId xmlns:a16="http://schemas.microsoft.com/office/drawing/2014/main" id="{12B1A11B-CC02-DA42-A5FC-FE52CB60C60E}"/>
              </a:ext>
            </a:extLst>
          </p:cNvPr>
          <p:cNvPicPr>
            <a:picLocks noChangeAspect="1"/>
          </p:cNvPicPr>
          <p:nvPr/>
        </p:nvPicPr>
        <p:blipFill>
          <a:blip r:embed="rId4"/>
          <a:stretch>
            <a:fillRect/>
          </a:stretch>
        </p:blipFill>
        <p:spPr>
          <a:xfrm>
            <a:off x="9829801" y="672820"/>
            <a:ext cx="1184148" cy="939800"/>
          </a:xfrm>
          <a:prstGeom prst="rect">
            <a:avLst/>
          </a:prstGeom>
        </p:spPr>
      </p:pic>
      <p:pic>
        <p:nvPicPr>
          <p:cNvPr id="8" name="Picture 7">
            <a:extLst>
              <a:ext uri="{FF2B5EF4-FFF2-40B4-BE49-F238E27FC236}">
                <a16:creationId xmlns:a16="http://schemas.microsoft.com/office/drawing/2014/main" id="{DAE7BAB9-6631-0043-860E-BFB0983C5D81}"/>
              </a:ext>
            </a:extLst>
          </p:cNvPr>
          <p:cNvPicPr>
            <a:picLocks noChangeAspect="1"/>
          </p:cNvPicPr>
          <p:nvPr/>
        </p:nvPicPr>
        <p:blipFill>
          <a:blip r:embed="rId5"/>
          <a:stretch>
            <a:fillRect/>
          </a:stretch>
        </p:blipFill>
        <p:spPr>
          <a:xfrm>
            <a:off x="7344834" y="467063"/>
            <a:ext cx="1242143" cy="1242143"/>
          </a:xfrm>
          <a:prstGeom prst="rect">
            <a:avLst/>
          </a:prstGeom>
        </p:spPr>
      </p:pic>
      <p:pic>
        <p:nvPicPr>
          <p:cNvPr id="9" name="Picture 8">
            <a:extLst>
              <a:ext uri="{FF2B5EF4-FFF2-40B4-BE49-F238E27FC236}">
                <a16:creationId xmlns:a16="http://schemas.microsoft.com/office/drawing/2014/main" id="{0880BF5C-80FC-F44E-A12D-C6952F19BDC5}"/>
              </a:ext>
            </a:extLst>
          </p:cNvPr>
          <p:cNvPicPr>
            <a:picLocks noChangeAspect="1"/>
          </p:cNvPicPr>
          <p:nvPr/>
        </p:nvPicPr>
        <p:blipFill>
          <a:blip r:embed="rId6"/>
          <a:stretch>
            <a:fillRect/>
          </a:stretch>
        </p:blipFill>
        <p:spPr>
          <a:xfrm>
            <a:off x="6414052" y="3196672"/>
            <a:ext cx="4885664" cy="3458392"/>
          </a:xfrm>
          <a:prstGeom prst="rect">
            <a:avLst/>
          </a:prstGeom>
        </p:spPr>
      </p:pic>
      <p:pic>
        <p:nvPicPr>
          <p:cNvPr id="10" name="Picture 9">
            <a:extLst>
              <a:ext uri="{FF2B5EF4-FFF2-40B4-BE49-F238E27FC236}">
                <a16:creationId xmlns:a16="http://schemas.microsoft.com/office/drawing/2014/main" id="{42C9BDAB-1FF1-C24B-B223-2FC491BF75B5}"/>
              </a:ext>
            </a:extLst>
          </p:cNvPr>
          <p:cNvPicPr>
            <a:picLocks noChangeAspect="1"/>
          </p:cNvPicPr>
          <p:nvPr/>
        </p:nvPicPr>
        <p:blipFill>
          <a:blip r:embed="rId7"/>
          <a:stretch>
            <a:fillRect/>
          </a:stretch>
        </p:blipFill>
        <p:spPr>
          <a:xfrm>
            <a:off x="6796083" y="4330516"/>
            <a:ext cx="423333" cy="423333"/>
          </a:xfrm>
          <a:prstGeom prst="rect">
            <a:avLst/>
          </a:prstGeom>
        </p:spPr>
      </p:pic>
      <p:pic>
        <p:nvPicPr>
          <p:cNvPr id="11" name="Picture 10">
            <a:extLst>
              <a:ext uri="{FF2B5EF4-FFF2-40B4-BE49-F238E27FC236}">
                <a16:creationId xmlns:a16="http://schemas.microsoft.com/office/drawing/2014/main" id="{BADD82A6-E8A9-FF4D-8857-479DF193BE1D}"/>
              </a:ext>
            </a:extLst>
          </p:cNvPr>
          <p:cNvPicPr>
            <a:picLocks noChangeAspect="1"/>
          </p:cNvPicPr>
          <p:nvPr/>
        </p:nvPicPr>
        <p:blipFill>
          <a:blip r:embed="rId2"/>
          <a:stretch>
            <a:fillRect/>
          </a:stretch>
        </p:blipFill>
        <p:spPr>
          <a:xfrm>
            <a:off x="6659837" y="3893666"/>
            <a:ext cx="695824" cy="423333"/>
          </a:xfrm>
          <a:prstGeom prst="rect">
            <a:avLst/>
          </a:prstGeom>
        </p:spPr>
      </p:pic>
      <p:pic>
        <p:nvPicPr>
          <p:cNvPr id="12" name="Picture 11">
            <a:extLst>
              <a:ext uri="{FF2B5EF4-FFF2-40B4-BE49-F238E27FC236}">
                <a16:creationId xmlns:a16="http://schemas.microsoft.com/office/drawing/2014/main" id="{D4ABC387-09DB-1949-9309-C2C6289F5B22}"/>
              </a:ext>
            </a:extLst>
          </p:cNvPr>
          <p:cNvPicPr>
            <a:picLocks noChangeAspect="1"/>
          </p:cNvPicPr>
          <p:nvPr/>
        </p:nvPicPr>
        <p:blipFill>
          <a:blip r:embed="rId7"/>
          <a:stretch>
            <a:fillRect/>
          </a:stretch>
        </p:blipFill>
        <p:spPr>
          <a:xfrm>
            <a:off x="7542571" y="4292907"/>
            <a:ext cx="423333" cy="423333"/>
          </a:xfrm>
          <a:prstGeom prst="rect">
            <a:avLst/>
          </a:prstGeom>
        </p:spPr>
      </p:pic>
      <p:pic>
        <p:nvPicPr>
          <p:cNvPr id="13" name="Picture 12">
            <a:extLst>
              <a:ext uri="{FF2B5EF4-FFF2-40B4-BE49-F238E27FC236}">
                <a16:creationId xmlns:a16="http://schemas.microsoft.com/office/drawing/2014/main" id="{C124FEFB-9EE3-CA44-864C-37388D368B1E}"/>
              </a:ext>
            </a:extLst>
          </p:cNvPr>
          <p:cNvPicPr>
            <a:picLocks noChangeAspect="1"/>
          </p:cNvPicPr>
          <p:nvPr/>
        </p:nvPicPr>
        <p:blipFill>
          <a:blip r:embed="rId7"/>
          <a:stretch>
            <a:fillRect/>
          </a:stretch>
        </p:blipFill>
        <p:spPr>
          <a:xfrm>
            <a:off x="8229067" y="4274092"/>
            <a:ext cx="423333" cy="423333"/>
          </a:xfrm>
          <a:prstGeom prst="rect">
            <a:avLst/>
          </a:prstGeom>
        </p:spPr>
      </p:pic>
      <p:pic>
        <p:nvPicPr>
          <p:cNvPr id="14" name="Picture 13">
            <a:extLst>
              <a:ext uri="{FF2B5EF4-FFF2-40B4-BE49-F238E27FC236}">
                <a16:creationId xmlns:a16="http://schemas.microsoft.com/office/drawing/2014/main" id="{A59A25E8-098A-234F-A3B7-D7395F57DC8C}"/>
              </a:ext>
            </a:extLst>
          </p:cNvPr>
          <p:cNvPicPr>
            <a:picLocks noChangeAspect="1"/>
          </p:cNvPicPr>
          <p:nvPr/>
        </p:nvPicPr>
        <p:blipFill>
          <a:blip r:embed="rId7"/>
          <a:stretch>
            <a:fillRect/>
          </a:stretch>
        </p:blipFill>
        <p:spPr>
          <a:xfrm>
            <a:off x="8994060" y="4274092"/>
            <a:ext cx="423333" cy="423333"/>
          </a:xfrm>
          <a:prstGeom prst="rect">
            <a:avLst/>
          </a:prstGeom>
        </p:spPr>
      </p:pic>
      <p:pic>
        <p:nvPicPr>
          <p:cNvPr id="15" name="Picture 14">
            <a:extLst>
              <a:ext uri="{FF2B5EF4-FFF2-40B4-BE49-F238E27FC236}">
                <a16:creationId xmlns:a16="http://schemas.microsoft.com/office/drawing/2014/main" id="{382455FF-E898-594F-A00D-0F70E89E7859}"/>
              </a:ext>
            </a:extLst>
          </p:cNvPr>
          <p:cNvPicPr>
            <a:picLocks noChangeAspect="1"/>
          </p:cNvPicPr>
          <p:nvPr/>
        </p:nvPicPr>
        <p:blipFill>
          <a:blip r:embed="rId5"/>
          <a:stretch>
            <a:fillRect/>
          </a:stretch>
        </p:blipFill>
        <p:spPr>
          <a:xfrm>
            <a:off x="7524805" y="3805710"/>
            <a:ext cx="423335" cy="423335"/>
          </a:xfrm>
          <a:prstGeom prst="rect">
            <a:avLst/>
          </a:prstGeom>
        </p:spPr>
      </p:pic>
      <p:pic>
        <p:nvPicPr>
          <p:cNvPr id="16" name="Picture 15">
            <a:extLst>
              <a:ext uri="{FF2B5EF4-FFF2-40B4-BE49-F238E27FC236}">
                <a16:creationId xmlns:a16="http://schemas.microsoft.com/office/drawing/2014/main" id="{3323330E-8DFF-DD4C-AF38-D1C6ECCD9C88}"/>
              </a:ext>
            </a:extLst>
          </p:cNvPr>
          <p:cNvPicPr>
            <a:picLocks noChangeAspect="1"/>
          </p:cNvPicPr>
          <p:nvPr/>
        </p:nvPicPr>
        <p:blipFill>
          <a:blip r:embed="rId3"/>
          <a:stretch>
            <a:fillRect/>
          </a:stretch>
        </p:blipFill>
        <p:spPr>
          <a:xfrm>
            <a:off x="8229067" y="3705075"/>
            <a:ext cx="423333" cy="423333"/>
          </a:xfrm>
          <a:prstGeom prst="rect">
            <a:avLst/>
          </a:prstGeom>
        </p:spPr>
      </p:pic>
      <p:pic>
        <p:nvPicPr>
          <p:cNvPr id="17" name="Picture 16">
            <a:extLst>
              <a:ext uri="{FF2B5EF4-FFF2-40B4-BE49-F238E27FC236}">
                <a16:creationId xmlns:a16="http://schemas.microsoft.com/office/drawing/2014/main" id="{FA8F2595-35D4-DC4F-ADE4-A21FF807B6CB}"/>
              </a:ext>
            </a:extLst>
          </p:cNvPr>
          <p:cNvPicPr>
            <a:picLocks noChangeAspect="1"/>
          </p:cNvPicPr>
          <p:nvPr/>
        </p:nvPicPr>
        <p:blipFill>
          <a:blip r:embed="rId4"/>
          <a:stretch>
            <a:fillRect/>
          </a:stretch>
        </p:blipFill>
        <p:spPr>
          <a:xfrm>
            <a:off x="8909689" y="3705075"/>
            <a:ext cx="592075" cy="469900"/>
          </a:xfrm>
          <a:prstGeom prst="rect">
            <a:avLst/>
          </a:prstGeom>
        </p:spPr>
      </p:pic>
      <p:pic>
        <p:nvPicPr>
          <p:cNvPr id="18" name="Picture 17">
            <a:extLst>
              <a:ext uri="{FF2B5EF4-FFF2-40B4-BE49-F238E27FC236}">
                <a16:creationId xmlns:a16="http://schemas.microsoft.com/office/drawing/2014/main" id="{2DC2346B-7AA5-264C-B01B-976C3115169E}"/>
              </a:ext>
            </a:extLst>
          </p:cNvPr>
          <p:cNvPicPr>
            <a:picLocks noChangeAspect="1"/>
          </p:cNvPicPr>
          <p:nvPr/>
        </p:nvPicPr>
        <p:blipFill>
          <a:blip r:embed="rId8"/>
          <a:stretch>
            <a:fillRect/>
          </a:stretch>
        </p:blipFill>
        <p:spPr>
          <a:xfrm>
            <a:off x="9373243" y="2246024"/>
            <a:ext cx="2805560" cy="1120224"/>
          </a:xfrm>
          <a:prstGeom prst="rect">
            <a:avLst/>
          </a:prstGeom>
        </p:spPr>
      </p:pic>
      <p:cxnSp>
        <p:nvCxnSpPr>
          <p:cNvPr id="20" name="Elbow Connector 19">
            <a:extLst>
              <a:ext uri="{FF2B5EF4-FFF2-40B4-BE49-F238E27FC236}">
                <a16:creationId xmlns:a16="http://schemas.microsoft.com/office/drawing/2014/main" id="{7B585558-EAE8-EE4D-91E6-0B757D8817F6}"/>
              </a:ext>
            </a:extLst>
          </p:cNvPr>
          <p:cNvCxnSpPr>
            <a:cxnSpLocks/>
            <a:stCxn id="18" idx="1"/>
          </p:cNvCxnSpPr>
          <p:nvPr/>
        </p:nvCxnSpPr>
        <p:spPr>
          <a:xfrm rot="10800000" flipV="1">
            <a:off x="8549273" y="2806136"/>
            <a:ext cx="823972" cy="87204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23" name="Picture 22">
            <a:extLst>
              <a:ext uri="{FF2B5EF4-FFF2-40B4-BE49-F238E27FC236}">
                <a16:creationId xmlns:a16="http://schemas.microsoft.com/office/drawing/2014/main" id="{E1684539-64EE-4D44-BF0F-6C31DB0D4B14}"/>
              </a:ext>
            </a:extLst>
          </p:cNvPr>
          <p:cNvPicPr>
            <a:picLocks noChangeAspect="1"/>
          </p:cNvPicPr>
          <p:nvPr/>
        </p:nvPicPr>
        <p:blipFill>
          <a:blip r:embed="rId7"/>
          <a:stretch>
            <a:fillRect/>
          </a:stretch>
        </p:blipFill>
        <p:spPr>
          <a:xfrm>
            <a:off x="6797286" y="3242158"/>
            <a:ext cx="423333" cy="423333"/>
          </a:xfrm>
          <a:prstGeom prst="rect">
            <a:avLst/>
          </a:prstGeom>
        </p:spPr>
      </p:pic>
      <p:pic>
        <p:nvPicPr>
          <p:cNvPr id="24" name="Picture 23">
            <a:extLst>
              <a:ext uri="{FF2B5EF4-FFF2-40B4-BE49-F238E27FC236}">
                <a16:creationId xmlns:a16="http://schemas.microsoft.com/office/drawing/2014/main" id="{3E16A49D-5F48-E24A-BE3D-1E084C4B6B85}"/>
              </a:ext>
            </a:extLst>
          </p:cNvPr>
          <p:cNvPicPr>
            <a:picLocks noChangeAspect="1"/>
          </p:cNvPicPr>
          <p:nvPr/>
        </p:nvPicPr>
        <p:blipFill>
          <a:blip r:embed="rId7"/>
          <a:stretch>
            <a:fillRect/>
          </a:stretch>
        </p:blipFill>
        <p:spPr>
          <a:xfrm>
            <a:off x="6781495" y="2470328"/>
            <a:ext cx="423333" cy="423333"/>
          </a:xfrm>
          <a:prstGeom prst="rect">
            <a:avLst/>
          </a:prstGeom>
        </p:spPr>
      </p:pic>
    </p:spTree>
    <p:extLst>
      <p:ext uri="{BB962C8B-B14F-4D97-AF65-F5344CB8AC3E}">
        <p14:creationId xmlns:p14="http://schemas.microsoft.com/office/powerpoint/2010/main" val="1857434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41B61-8E23-0F49-B710-AB711BAED49C}"/>
              </a:ext>
            </a:extLst>
          </p:cNvPr>
          <p:cNvSpPr>
            <a:spLocks noGrp="1"/>
          </p:cNvSpPr>
          <p:nvPr>
            <p:ph type="title"/>
          </p:nvPr>
        </p:nvSpPr>
        <p:spPr>
          <a:xfrm>
            <a:off x="600074" y="234040"/>
            <a:ext cx="5203317" cy="720467"/>
          </a:xfrm>
        </p:spPr>
        <p:txBody>
          <a:bodyPr/>
          <a:lstStyle/>
          <a:p>
            <a:r>
              <a:rPr lang="en-US" dirty="0"/>
              <a:t>Docker Components</a:t>
            </a:r>
          </a:p>
        </p:txBody>
      </p:sp>
      <p:sp>
        <p:nvSpPr>
          <p:cNvPr id="2" name="Slide Number Placeholder 1">
            <a:extLst>
              <a:ext uri="{FF2B5EF4-FFF2-40B4-BE49-F238E27FC236}">
                <a16:creationId xmlns:a16="http://schemas.microsoft.com/office/drawing/2014/main" id="{89BC73F3-58F9-414E-AA09-4825982BF86E}"/>
              </a:ext>
            </a:extLst>
          </p:cNvPr>
          <p:cNvSpPr>
            <a:spLocks noGrp="1"/>
          </p:cNvSpPr>
          <p:nvPr>
            <p:ph type="sldNum" sz="quarter" idx="11"/>
          </p:nvPr>
        </p:nvSpPr>
        <p:spPr/>
        <p:txBody>
          <a:bodyPr/>
          <a:lstStyle/>
          <a:p>
            <a:pPr defTabSz="914377">
              <a:defRPr/>
            </a:pPr>
            <a:fld id="{3FD999D4-B456-9943-89B7-30D56181CE18}" type="slidenum">
              <a:rPr lang="en-US">
                <a:latin typeface="IBM Plex Sans"/>
              </a:rPr>
              <a:pPr defTabSz="914377">
                <a:defRPr/>
              </a:pPr>
              <a:t>24</a:t>
            </a:fld>
            <a:endParaRPr lang="en-US">
              <a:latin typeface="IBM Plex Sans"/>
            </a:endParaRPr>
          </a:p>
        </p:txBody>
      </p:sp>
      <p:pic>
        <p:nvPicPr>
          <p:cNvPr id="6" name="Content Placeholder 8">
            <a:extLst>
              <a:ext uri="{FF2B5EF4-FFF2-40B4-BE49-F238E27FC236}">
                <a16:creationId xmlns:a16="http://schemas.microsoft.com/office/drawing/2014/main" id="{534995A1-2BC1-2145-AB13-018A1D67B0CB}"/>
              </a:ext>
            </a:extLst>
          </p:cNvPr>
          <p:cNvPicPr>
            <a:picLocks noChangeAspect="1"/>
          </p:cNvPicPr>
          <p:nvPr/>
        </p:nvPicPr>
        <p:blipFill>
          <a:blip r:embed="rId2"/>
          <a:stretch>
            <a:fillRect/>
          </a:stretch>
        </p:blipFill>
        <p:spPr>
          <a:xfrm>
            <a:off x="905450" y="1048918"/>
            <a:ext cx="9294623" cy="4854575"/>
          </a:xfrm>
          <a:prstGeom prst="rect">
            <a:avLst/>
          </a:prstGeom>
        </p:spPr>
      </p:pic>
      <p:sp>
        <p:nvSpPr>
          <p:cNvPr id="7" name="TextBox 6">
            <a:extLst>
              <a:ext uri="{FF2B5EF4-FFF2-40B4-BE49-F238E27FC236}">
                <a16:creationId xmlns:a16="http://schemas.microsoft.com/office/drawing/2014/main" id="{63D656DC-DC33-094D-862A-AB926D39FC9D}"/>
              </a:ext>
            </a:extLst>
          </p:cNvPr>
          <p:cNvSpPr txBox="1"/>
          <p:nvPr/>
        </p:nvSpPr>
        <p:spPr>
          <a:xfrm>
            <a:off x="978432" y="3682652"/>
            <a:ext cx="1713968" cy="1200329"/>
          </a:xfrm>
          <a:prstGeom prst="rect">
            <a:avLst/>
          </a:prstGeom>
          <a:noFill/>
        </p:spPr>
        <p:txBody>
          <a:bodyPr wrap="square" rtlCol="0">
            <a:spAutoFit/>
          </a:bodyPr>
          <a:lstStyle/>
          <a:p>
            <a:pPr defTabSz="914377">
              <a:defRPr/>
            </a:pPr>
            <a:r>
              <a:rPr lang="en-US" sz="2400" dirty="0">
                <a:solidFill>
                  <a:srgbClr val="000000"/>
                </a:solidFill>
                <a:latin typeface="IBM Plex Sans"/>
              </a:rPr>
              <a:t>Command line Interface</a:t>
            </a:r>
          </a:p>
        </p:txBody>
      </p:sp>
      <p:sp>
        <p:nvSpPr>
          <p:cNvPr id="8" name="TextBox 7">
            <a:extLst>
              <a:ext uri="{FF2B5EF4-FFF2-40B4-BE49-F238E27FC236}">
                <a16:creationId xmlns:a16="http://schemas.microsoft.com/office/drawing/2014/main" id="{AB9FC221-FEAB-3F48-A4FD-379D7202B682}"/>
              </a:ext>
            </a:extLst>
          </p:cNvPr>
          <p:cNvSpPr txBox="1"/>
          <p:nvPr/>
        </p:nvSpPr>
        <p:spPr>
          <a:xfrm>
            <a:off x="4561563" y="5980073"/>
            <a:ext cx="1576191" cy="830997"/>
          </a:xfrm>
          <a:prstGeom prst="rect">
            <a:avLst/>
          </a:prstGeom>
          <a:noFill/>
        </p:spPr>
        <p:txBody>
          <a:bodyPr wrap="square" rtlCol="0">
            <a:spAutoFit/>
          </a:bodyPr>
          <a:lstStyle/>
          <a:p>
            <a:pPr defTabSz="914377">
              <a:defRPr/>
            </a:pPr>
            <a:r>
              <a:rPr lang="en-US" sz="2400" dirty="0">
                <a:solidFill>
                  <a:srgbClr val="000000"/>
                </a:solidFill>
                <a:latin typeface="IBM Plex Sans"/>
              </a:rPr>
              <a:t>Docker Engine</a:t>
            </a:r>
          </a:p>
        </p:txBody>
      </p:sp>
    </p:spTree>
    <p:extLst>
      <p:ext uri="{BB962C8B-B14F-4D97-AF65-F5344CB8AC3E}">
        <p14:creationId xmlns:p14="http://schemas.microsoft.com/office/powerpoint/2010/main" val="842840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76908-A878-9A45-8456-E890DDC69FAF}"/>
              </a:ext>
            </a:extLst>
          </p:cNvPr>
          <p:cNvSpPr>
            <a:spLocks noGrp="1"/>
          </p:cNvSpPr>
          <p:nvPr>
            <p:ph type="title"/>
          </p:nvPr>
        </p:nvSpPr>
        <p:spPr/>
        <p:txBody>
          <a:bodyPr/>
          <a:lstStyle/>
          <a:p>
            <a:r>
              <a:rPr lang="en-US" dirty="0"/>
              <a:t>What is K8s?</a:t>
            </a:r>
          </a:p>
        </p:txBody>
      </p:sp>
      <p:sp>
        <p:nvSpPr>
          <p:cNvPr id="3" name="TextBox 2">
            <a:extLst>
              <a:ext uri="{FF2B5EF4-FFF2-40B4-BE49-F238E27FC236}">
                <a16:creationId xmlns:a16="http://schemas.microsoft.com/office/drawing/2014/main" id="{37935CE9-0EED-1B4F-A14E-AB671B6C6ED9}"/>
              </a:ext>
            </a:extLst>
          </p:cNvPr>
          <p:cNvSpPr txBox="1"/>
          <p:nvPr/>
        </p:nvSpPr>
        <p:spPr>
          <a:xfrm>
            <a:off x="400050" y="1890117"/>
            <a:ext cx="10160923" cy="2800767"/>
          </a:xfrm>
          <a:prstGeom prst="rect">
            <a:avLst/>
          </a:prstGeom>
          <a:noFill/>
        </p:spPr>
        <p:txBody>
          <a:bodyPr wrap="none" rtlCol="0">
            <a:spAutoFit/>
          </a:bodyPr>
          <a:lstStyle/>
          <a:p>
            <a:pPr marL="742932" lvl="1" indent="-285744">
              <a:buFont typeface="Arial" charset="0"/>
              <a:buChar char="•"/>
            </a:pPr>
            <a:r>
              <a:rPr lang="en-US" sz="2000" dirty="0"/>
              <a:t>Based on Google’s Borg &amp; Omega - Open Source - Container Orchestrator</a:t>
            </a:r>
          </a:p>
          <a:p>
            <a:pPr marL="742932" lvl="1" indent="-285744">
              <a:buFont typeface="Arial" charset="0"/>
              <a:buChar char="•"/>
            </a:pPr>
            <a:r>
              <a:rPr lang="en-US" sz="2000" dirty="0"/>
              <a:t>Open Governance</a:t>
            </a:r>
          </a:p>
          <a:p>
            <a:pPr marL="1060408" lvl="3" indent="0">
              <a:buNone/>
            </a:pPr>
            <a:r>
              <a:rPr lang="en-US" sz="2000" dirty="0"/>
              <a:t>Cloud Native Compute Foundation</a:t>
            </a:r>
          </a:p>
          <a:p>
            <a:pPr marL="742932" lvl="1" indent="-285744">
              <a:buFont typeface="Arial" charset="0"/>
              <a:buChar char="•"/>
            </a:pPr>
            <a:r>
              <a:rPr lang="en-US" sz="2000" dirty="0"/>
              <a:t>Adoption by Enterprise</a:t>
            </a:r>
          </a:p>
          <a:p>
            <a:pPr marL="755622" lvl="2" indent="0">
              <a:buNone/>
            </a:pPr>
            <a:r>
              <a:rPr lang="en-US" dirty="0"/>
              <a:t>	RedHat, Microsoft, IBM and Amazon</a:t>
            </a:r>
          </a:p>
          <a:p>
            <a:pPr marL="742932" lvl="1" indent="-285744">
              <a:buFont typeface="Arial" charset="0"/>
              <a:buChar char="•"/>
            </a:pPr>
            <a:r>
              <a:rPr lang="en-US" sz="2000" dirty="0"/>
              <a:t>Help to automate DevOps </a:t>
            </a:r>
            <a:r>
              <a:rPr lang="mr-IN" sz="2000" dirty="0"/>
              <a:t>–</a:t>
            </a:r>
            <a:r>
              <a:rPr lang="en-US" sz="2000" dirty="0"/>
              <a:t> Deployment, scaling and management of containerized apps</a:t>
            </a:r>
          </a:p>
          <a:p>
            <a:pPr marL="742932" lvl="1" indent="-285744">
              <a:buFont typeface="Arial" charset="0"/>
              <a:buChar char="•"/>
            </a:pPr>
            <a:r>
              <a:rPr lang="en-US" sz="2000" dirty="0"/>
              <a:t>Helps organize container in logical units( pods, nodes) </a:t>
            </a:r>
          </a:p>
          <a:p>
            <a:pPr marL="742932" lvl="1" indent="-285744">
              <a:buFont typeface="Arial" charset="0"/>
              <a:buChar char="•"/>
            </a:pPr>
            <a:r>
              <a:rPr lang="en-US" sz="2000" dirty="0"/>
              <a:t>Helps in </a:t>
            </a:r>
            <a:r>
              <a:rPr lang="en-IN" sz="2000" dirty="0"/>
              <a:t>resource monitoring and logging</a:t>
            </a:r>
            <a:endParaRPr lang="en-US" sz="2000" dirty="0"/>
          </a:p>
          <a:p>
            <a:endParaRPr lang="en-US" dirty="0"/>
          </a:p>
        </p:txBody>
      </p:sp>
    </p:spTree>
    <p:extLst>
      <p:ext uri="{BB962C8B-B14F-4D97-AF65-F5344CB8AC3E}">
        <p14:creationId xmlns:p14="http://schemas.microsoft.com/office/powerpoint/2010/main" val="3091268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A9A30-9E24-6340-98BA-6EFA4E5B61F6}"/>
              </a:ext>
            </a:extLst>
          </p:cNvPr>
          <p:cNvSpPr>
            <a:spLocks noGrp="1"/>
          </p:cNvSpPr>
          <p:nvPr>
            <p:ph type="title"/>
          </p:nvPr>
        </p:nvSpPr>
        <p:spPr>
          <a:xfrm>
            <a:off x="340219" y="232979"/>
            <a:ext cx="4628444" cy="508000"/>
          </a:xfrm>
        </p:spPr>
        <p:txBody>
          <a:bodyPr>
            <a:normAutofit fontScale="90000"/>
          </a:bodyPr>
          <a:lstStyle/>
          <a:p>
            <a:r>
              <a:rPr lang="en-US" dirty="0"/>
              <a:t>OpenShift Components</a:t>
            </a:r>
          </a:p>
        </p:txBody>
      </p:sp>
      <p:sp>
        <p:nvSpPr>
          <p:cNvPr id="3" name="Slide Number Placeholder 2">
            <a:extLst>
              <a:ext uri="{FF2B5EF4-FFF2-40B4-BE49-F238E27FC236}">
                <a16:creationId xmlns:a16="http://schemas.microsoft.com/office/drawing/2014/main" id="{DDE27E97-0307-9A43-9513-A062EB9A6EEE}"/>
              </a:ext>
            </a:extLst>
          </p:cNvPr>
          <p:cNvSpPr>
            <a:spLocks noGrp="1"/>
          </p:cNvSpPr>
          <p:nvPr>
            <p:ph type="sldNum" sz="quarter" idx="10"/>
          </p:nvPr>
        </p:nvSpPr>
        <p:spPr>
          <a:xfrm>
            <a:off x="9305728" y="6435307"/>
            <a:ext cx="2743200" cy="182880"/>
          </a:xfrm>
        </p:spPr>
        <p:txBody>
          <a:bodyPr/>
          <a:lstStyle/>
          <a:p>
            <a:fld id="{3FD999D4-B456-9943-89B7-30D56181CE18}" type="slidenum">
              <a:rPr lang="en-US" smtClean="0"/>
              <a:t>26</a:t>
            </a:fld>
            <a:endParaRPr lang="en-US"/>
          </a:p>
        </p:txBody>
      </p:sp>
      <p:sp>
        <p:nvSpPr>
          <p:cNvPr id="9" name="Rectangle 8">
            <a:extLst>
              <a:ext uri="{FF2B5EF4-FFF2-40B4-BE49-F238E27FC236}">
                <a16:creationId xmlns:a16="http://schemas.microsoft.com/office/drawing/2014/main" id="{32B1204B-7EE9-C44A-9374-F00C7FB9FB04}"/>
              </a:ext>
            </a:extLst>
          </p:cNvPr>
          <p:cNvSpPr/>
          <p:nvPr/>
        </p:nvSpPr>
        <p:spPr>
          <a:xfrm>
            <a:off x="10489375" y="4928903"/>
            <a:ext cx="1369525" cy="967603"/>
          </a:xfrm>
          <a:prstGeom prst="rect">
            <a:avLst/>
          </a:prstGeom>
          <a:ln w="28575">
            <a:solidFill>
              <a:srgbClr val="00B0F0"/>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pic>
        <p:nvPicPr>
          <p:cNvPr id="18" name="Picture 2" descr="Image result for CRI-O">
            <a:extLst>
              <a:ext uri="{FF2B5EF4-FFF2-40B4-BE49-F238E27FC236}">
                <a16:creationId xmlns:a16="http://schemas.microsoft.com/office/drawing/2014/main" id="{6BF982E2-3D8E-C84C-B45C-E8F71149C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9343" y="5387441"/>
            <a:ext cx="416168" cy="41616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4D34AFAB-FC94-9B48-BCDC-411163D004DD}"/>
              </a:ext>
            </a:extLst>
          </p:cNvPr>
          <p:cNvPicPr>
            <a:picLocks noChangeAspect="1"/>
          </p:cNvPicPr>
          <p:nvPr/>
        </p:nvPicPr>
        <p:blipFill>
          <a:blip r:embed="rId3"/>
          <a:stretch>
            <a:fillRect/>
          </a:stretch>
        </p:blipFill>
        <p:spPr>
          <a:xfrm>
            <a:off x="11052082" y="5378199"/>
            <a:ext cx="431301" cy="416168"/>
          </a:xfrm>
          <a:prstGeom prst="rect">
            <a:avLst/>
          </a:prstGeom>
        </p:spPr>
      </p:pic>
      <p:sp>
        <p:nvSpPr>
          <p:cNvPr id="20" name="Rectangle 19">
            <a:extLst>
              <a:ext uri="{FF2B5EF4-FFF2-40B4-BE49-F238E27FC236}">
                <a16:creationId xmlns:a16="http://schemas.microsoft.com/office/drawing/2014/main" id="{1F3DDA5A-B9E1-E74F-BF39-29BE443963F9}"/>
              </a:ext>
            </a:extLst>
          </p:cNvPr>
          <p:cNvSpPr/>
          <p:nvPr/>
        </p:nvSpPr>
        <p:spPr>
          <a:xfrm>
            <a:off x="8938464" y="4928903"/>
            <a:ext cx="1369525" cy="967603"/>
          </a:xfrm>
          <a:prstGeom prst="rect">
            <a:avLst/>
          </a:prstGeom>
          <a:ln w="28575">
            <a:solidFill>
              <a:srgbClr val="00B0F0"/>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pic>
        <p:nvPicPr>
          <p:cNvPr id="21" name="Picture 2" descr="Image result for CRI-O">
            <a:extLst>
              <a:ext uri="{FF2B5EF4-FFF2-40B4-BE49-F238E27FC236}">
                <a16:creationId xmlns:a16="http://schemas.microsoft.com/office/drawing/2014/main" id="{F1A15A8D-1614-CE4C-9F9B-A93E760A7D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8432" y="5387441"/>
            <a:ext cx="416168" cy="41616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B1A0E097-BAD4-154E-B927-4E67F77364F4}"/>
              </a:ext>
            </a:extLst>
          </p:cNvPr>
          <p:cNvPicPr>
            <a:picLocks noChangeAspect="1"/>
          </p:cNvPicPr>
          <p:nvPr/>
        </p:nvPicPr>
        <p:blipFill>
          <a:blip r:embed="rId3"/>
          <a:stretch>
            <a:fillRect/>
          </a:stretch>
        </p:blipFill>
        <p:spPr>
          <a:xfrm>
            <a:off x="9501171" y="5378199"/>
            <a:ext cx="431301" cy="416168"/>
          </a:xfrm>
          <a:prstGeom prst="rect">
            <a:avLst/>
          </a:prstGeom>
        </p:spPr>
      </p:pic>
      <p:sp>
        <p:nvSpPr>
          <p:cNvPr id="23" name="Rectangle 22">
            <a:extLst>
              <a:ext uri="{FF2B5EF4-FFF2-40B4-BE49-F238E27FC236}">
                <a16:creationId xmlns:a16="http://schemas.microsoft.com/office/drawing/2014/main" id="{E74BB2EA-98D8-7E47-AAE6-970D6A59D89A}"/>
              </a:ext>
            </a:extLst>
          </p:cNvPr>
          <p:cNvSpPr/>
          <p:nvPr/>
        </p:nvSpPr>
        <p:spPr>
          <a:xfrm>
            <a:off x="7383595" y="4928903"/>
            <a:ext cx="1369525" cy="967603"/>
          </a:xfrm>
          <a:prstGeom prst="rect">
            <a:avLst/>
          </a:prstGeom>
          <a:ln w="28575">
            <a:solidFill>
              <a:srgbClr val="00B0F0"/>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pic>
        <p:nvPicPr>
          <p:cNvPr id="24" name="Picture 2" descr="Image result for CRI-O">
            <a:extLst>
              <a:ext uri="{FF2B5EF4-FFF2-40B4-BE49-F238E27FC236}">
                <a16:creationId xmlns:a16="http://schemas.microsoft.com/office/drawing/2014/main" id="{1B33FFEF-ED71-B64F-9AF8-A89273E407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3563" y="5387441"/>
            <a:ext cx="416168" cy="41616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6FE304F8-9BFD-2945-A971-A8372DD3F52C}"/>
              </a:ext>
            </a:extLst>
          </p:cNvPr>
          <p:cNvPicPr>
            <a:picLocks noChangeAspect="1"/>
          </p:cNvPicPr>
          <p:nvPr/>
        </p:nvPicPr>
        <p:blipFill>
          <a:blip r:embed="rId3"/>
          <a:stretch>
            <a:fillRect/>
          </a:stretch>
        </p:blipFill>
        <p:spPr>
          <a:xfrm>
            <a:off x="7946302" y="5378199"/>
            <a:ext cx="431301" cy="416168"/>
          </a:xfrm>
          <a:prstGeom prst="rect">
            <a:avLst/>
          </a:prstGeom>
        </p:spPr>
      </p:pic>
      <p:sp>
        <p:nvSpPr>
          <p:cNvPr id="26" name="Rectangle 25">
            <a:extLst>
              <a:ext uri="{FF2B5EF4-FFF2-40B4-BE49-F238E27FC236}">
                <a16:creationId xmlns:a16="http://schemas.microsoft.com/office/drawing/2014/main" id="{4B94267D-EB77-584C-BE3D-4C40C5383C8B}"/>
              </a:ext>
            </a:extLst>
          </p:cNvPr>
          <p:cNvSpPr/>
          <p:nvPr/>
        </p:nvSpPr>
        <p:spPr>
          <a:xfrm>
            <a:off x="5828726" y="4928903"/>
            <a:ext cx="1369525" cy="967603"/>
          </a:xfrm>
          <a:prstGeom prst="rect">
            <a:avLst/>
          </a:prstGeom>
          <a:ln w="28575">
            <a:solidFill>
              <a:srgbClr val="00B0F0"/>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pic>
        <p:nvPicPr>
          <p:cNvPr id="27" name="Picture 2" descr="Image result for CRI-O">
            <a:extLst>
              <a:ext uri="{FF2B5EF4-FFF2-40B4-BE49-F238E27FC236}">
                <a16:creationId xmlns:a16="http://schemas.microsoft.com/office/drawing/2014/main" id="{0CEB79F0-A793-F749-A263-4C903DAEB8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8693" y="5387441"/>
            <a:ext cx="416168" cy="4161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FE80CDEA-735A-284E-980D-F3A9594E7C51}"/>
              </a:ext>
            </a:extLst>
          </p:cNvPr>
          <p:cNvPicPr>
            <a:picLocks noChangeAspect="1"/>
          </p:cNvPicPr>
          <p:nvPr/>
        </p:nvPicPr>
        <p:blipFill>
          <a:blip r:embed="rId3"/>
          <a:stretch>
            <a:fillRect/>
          </a:stretch>
        </p:blipFill>
        <p:spPr>
          <a:xfrm>
            <a:off x="6391432" y="5378199"/>
            <a:ext cx="431301" cy="416168"/>
          </a:xfrm>
          <a:prstGeom prst="rect">
            <a:avLst/>
          </a:prstGeom>
        </p:spPr>
      </p:pic>
      <p:sp>
        <p:nvSpPr>
          <p:cNvPr id="29" name="TextBox 28">
            <a:extLst>
              <a:ext uri="{FF2B5EF4-FFF2-40B4-BE49-F238E27FC236}">
                <a16:creationId xmlns:a16="http://schemas.microsoft.com/office/drawing/2014/main" id="{C2B89877-AFBC-7441-B440-0153E96FC135}"/>
              </a:ext>
            </a:extLst>
          </p:cNvPr>
          <p:cNvSpPr txBox="1"/>
          <p:nvPr/>
        </p:nvSpPr>
        <p:spPr>
          <a:xfrm>
            <a:off x="7956178" y="6223677"/>
            <a:ext cx="2533197"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Kubernetes</a:t>
            </a:r>
          </a:p>
        </p:txBody>
      </p:sp>
      <p:pic>
        <p:nvPicPr>
          <p:cNvPr id="30" name="Picture 4">
            <a:extLst>
              <a:ext uri="{FF2B5EF4-FFF2-40B4-BE49-F238E27FC236}">
                <a16:creationId xmlns:a16="http://schemas.microsoft.com/office/drawing/2014/main" id="{4E6FE194-83E6-D844-98E9-ECF12B9A49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0229" y="3429000"/>
            <a:ext cx="542272" cy="54227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D5BD0C32-8034-1A46-A5AF-08F0EE703034}"/>
              </a:ext>
            </a:extLst>
          </p:cNvPr>
          <p:cNvPicPr>
            <a:picLocks noChangeAspect="1"/>
          </p:cNvPicPr>
          <p:nvPr/>
        </p:nvPicPr>
        <p:blipFill>
          <a:blip r:embed="rId5"/>
          <a:stretch>
            <a:fillRect/>
          </a:stretch>
        </p:blipFill>
        <p:spPr>
          <a:xfrm>
            <a:off x="6281885" y="2002694"/>
            <a:ext cx="331536" cy="379817"/>
          </a:xfrm>
          <a:prstGeom prst="rect">
            <a:avLst/>
          </a:prstGeom>
        </p:spPr>
      </p:pic>
      <p:sp>
        <p:nvSpPr>
          <p:cNvPr id="32" name="TextBox 31">
            <a:extLst>
              <a:ext uri="{FF2B5EF4-FFF2-40B4-BE49-F238E27FC236}">
                <a16:creationId xmlns:a16="http://schemas.microsoft.com/office/drawing/2014/main" id="{5A17B780-CCDD-B64A-B470-63139127A2E3}"/>
              </a:ext>
            </a:extLst>
          </p:cNvPr>
          <p:cNvSpPr txBox="1"/>
          <p:nvPr/>
        </p:nvSpPr>
        <p:spPr>
          <a:xfrm>
            <a:off x="5928659" y="4101274"/>
            <a:ext cx="1093569" cy="318100"/>
          </a:xfrm>
          <a:prstGeom prst="rect">
            <a:avLst/>
          </a:prstGeom>
          <a:noFill/>
        </p:spPr>
        <p:txBody>
          <a:bodyPr wrap="none" rtlCol="0">
            <a:spAutoFit/>
          </a:bodyPr>
          <a:lstStyle/>
          <a:p>
            <a:r>
              <a:rPr lang="en-US" sz="1467" dirty="0">
                <a:latin typeface="Arial" panose="020B0604020202020204" pitchFamily="34" charset="0"/>
                <a:cs typeface="Arial" panose="020B0604020202020204" pitchFamily="34" charset="0"/>
              </a:rPr>
              <a:t>Containers</a:t>
            </a:r>
          </a:p>
        </p:txBody>
      </p:sp>
      <p:sp>
        <p:nvSpPr>
          <p:cNvPr id="33" name="TextBox 32">
            <a:extLst>
              <a:ext uri="{FF2B5EF4-FFF2-40B4-BE49-F238E27FC236}">
                <a16:creationId xmlns:a16="http://schemas.microsoft.com/office/drawing/2014/main" id="{3A5E5856-93D1-DE49-B025-EDDAC28C5B79}"/>
              </a:ext>
            </a:extLst>
          </p:cNvPr>
          <p:cNvSpPr txBox="1"/>
          <p:nvPr/>
        </p:nvSpPr>
        <p:spPr>
          <a:xfrm>
            <a:off x="6018182" y="2572499"/>
            <a:ext cx="790601" cy="318100"/>
          </a:xfrm>
          <a:prstGeom prst="rect">
            <a:avLst/>
          </a:prstGeom>
          <a:noFill/>
        </p:spPr>
        <p:txBody>
          <a:bodyPr wrap="none" rtlCol="0">
            <a:spAutoFit/>
          </a:bodyPr>
          <a:lstStyle/>
          <a:p>
            <a:r>
              <a:rPr lang="en-US" sz="1467" dirty="0">
                <a:latin typeface="Arial" panose="020B0604020202020204" pitchFamily="34" charset="0"/>
                <a:cs typeface="Arial" panose="020B0604020202020204" pitchFamily="34" charset="0"/>
              </a:rPr>
              <a:t>images</a:t>
            </a:r>
          </a:p>
        </p:txBody>
      </p:sp>
      <p:cxnSp>
        <p:nvCxnSpPr>
          <p:cNvPr id="35" name="Straight Arrow Connector 34">
            <a:extLst>
              <a:ext uri="{FF2B5EF4-FFF2-40B4-BE49-F238E27FC236}">
                <a16:creationId xmlns:a16="http://schemas.microsoft.com/office/drawing/2014/main" id="{5E36E911-56AC-7D42-9B41-BE01072E44AB}"/>
              </a:ext>
            </a:extLst>
          </p:cNvPr>
          <p:cNvCxnSpPr>
            <a:cxnSpLocks/>
            <a:endCxn id="26" idx="0"/>
          </p:cNvCxnSpPr>
          <p:nvPr/>
        </p:nvCxnSpPr>
        <p:spPr>
          <a:xfrm>
            <a:off x="6513489" y="4300538"/>
            <a:ext cx="0" cy="628365"/>
          </a:xfrm>
          <a:prstGeom prst="straightConnector1">
            <a:avLst/>
          </a:prstGeom>
          <a:ln>
            <a:prstDash val="sysDash"/>
            <a:tailEnd type="oval"/>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2AABABE3-B6CB-A64A-9FA5-DCD190B63435}"/>
              </a:ext>
            </a:extLst>
          </p:cNvPr>
          <p:cNvCxnSpPr/>
          <p:nvPr/>
        </p:nvCxnSpPr>
        <p:spPr>
          <a:xfrm>
            <a:off x="6476814" y="2890199"/>
            <a:ext cx="6465" cy="478816"/>
          </a:xfrm>
          <a:prstGeom prst="straightConnector1">
            <a:avLst/>
          </a:prstGeom>
          <a:ln>
            <a:prstDash val="sysDash"/>
            <a:tailEnd type="oval"/>
          </a:ln>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CBCE90F3-4143-5440-9AA3-1B64DF1BD150}"/>
              </a:ext>
            </a:extLst>
          </p:cNvPr>
          <p:cNvPicPr>
            <a:picLocks noChangeAspect="1"/>
          </p:cNvPicPr>
          <p:nvPr/>
        </p:nvPicPr>
        <p:blipFill>
          <a:blip r:embed="rId6"/>
          <a:stretch>
            <a:fillRect/>
          </a:stretch>
        </p:blipFill>
        <p:spPr>
          <a:xfrm>
            <a:off x="967715" y="1083950"/>
            <a:ext cx="2687389" cy="512945"/>
          </a:xfrm>
          <a:prstGeom prst="rect">
            <a:avLst/>
          </a:prstGeom>
        </p:spPr>
      </p:pic>
      <p:pic>
        <p:nvPicPr>
          <p:cNvPr id="38" name="Picture 37">
            <a:extLst>
              <a:ext uri="{FF2B5EF4-FFF2-40B4-BE49-F238E27FC236}">
                <a16:creationId xmlns:a16="http://schemas.microsoft.com/office/drawing/2014/main" id="{277FE383-04B2-6F41-B59E-855330C5AE9D}"/>
              </a:ext>
            </a:extLst>
          </p:cNvPr>
          <p:cNvPicPr>
            <a:picLocks noChangeAspect="1"/>
          </p:cNvPicPr>
          <p:nvPr/>
        </p:nvPicPr>
        <p:blipFill>
          <a:blip r:embed="rId7"/>
          <a:stretch>
            <a:fillRect/>
          </a:stretch>
        </p:blipFill>
        <p:spPr>
          <a:xfrm>
            <a:off x="1677439" y="2622940"/>
            <a:ext cx="1954005" cy="746075"/>
          </a:xfrm>
          <a:prstGeom prst="rect">
            <a:avLst/>
          </a:prstGeom>
        </p:spPr>
      </p:pic>
      <p:pic>
        <p:nvPicPr>
          <p:cNvPr id="39" name="Picture 38">
            <a:extLst>
              <a:ext uri="{FF2B5EF4-FFF2-40B4-BE49-F238E27FC236}">
                <a16:creationId xmlns:a16="http://schemas.microsoft.com/office/drawing/2014/main" id="{7BFCEC8A-32B5-0F41-8D5F-B15CE4E083FB}"/>
              </a:ext>
            </a:extLst>
          </p:cNvPr>
          <p:cNvPicPr>
            <a:picLocks noChangeAspect="1"/>
          </p:cNvPicPr>
          <p:nvPr/>
        </p:nvPicPr>
        <p:blipFill>
          <a:blip r:embed="rId8"/>
          <a:stretch>
            <a:fillRect/>
          </a:stretch>
        </p:blipFill>
        <p:spPr>
          <a:xfrm>
            <a:off x="4398949" y="2818437"/>
            <a:ext cx="762711" cy="945761"/>
          </a:xfrm>
          <a:prstGeom prst="rect">
            <a:avLst/>
          </a:prstGeom>
        </p:spPr>
      </p:pic>
      <p:pic>
        <p:nvPicPr>
          <p:cNvPr id="40" name="Picture 39">
            <a:extLst>
              <a:ext uri="{FF2B5EF4-FFF2-40B4-BE49-F238E27FC236}">
                <a16:creationId xmlns:a16="http://schemas.microsoft.com/office/drawing/2014/main" id="{DC8A67F6-E7F8-4943-BC03-2CB430764D0D}"/>
              </a:ext>
            </a:extLst>
          </p:cNvPr>
          <p:cNvPicPr>
            <a:picLocks noChangeAspect="1"/>
          </p:cNvPicPr>
          <p:nvPr/>
        </p:nvPicPr>
        <p:blipFill>
          <a:blip r:embed="rId9"/>
          <a:stretch>
            <a:fillRect/>
          </a:stretch>
        </p:blipFill>
        <p:spPr>
          <a:xfrm>
            <a:off x="705524" y="4982583"/>
            <a:ext cx="869173" cy="972296"/>
          </a:xfrm>
          <a:prstGeom prst="rect">
            <a:avLst/>
          </a:prstGeom>
        </p:spPr>
      </p:pic>
      <p:pic>
        <p:nvPicPr>
          <p:cNvPr id="41" name="Picture 40">
            <a:extLst>
              <a:ext uri="{FF2B5EF4-FFF2-40B4-BE49-F238E27FC236}">
                <a16:creationId xmlns:a16="http://schemas.microsoft.com/office/drawing/2014/main" id="{D101BD6A-1A72-3E4A-83D6-C8A3068E9DA8}"/>
              </a:ext>
            </a:extLst>
          </p:cNvPr>
          <p:cNvPicPr>
            <a:picLocks noChangeAspect="1"/>
          </p:cNvPicPr>
          <p:nvPr/>
        </p:nvPicPr>
        <p:blipFill>
          <a:blip r:embed="rId10"/>
          <a:stretch>
            <a:fillRect/>
          </a:stretch>
        </p:blipFill>
        <p:spPr>
          <a:xfrm>
            <a:off x="2161565" y="3921605"/>
            <a:ext cx="1540795" cy="805416"/>
          </a:xfrm>
          <a:prstGeom prst="rect">
            <a:avLst/>
          </a:prstGeom>
        </p:spPr>
      </p:pic>
      <p:pic>
        <p:nvPicPr>
          <p:cNvPr id="42" name="Picture 41">
            <a:extLst>
              <a:ext uri="{FF2B5EF4-FFF2-40B4-BE49-F238E27FC236}">
                <a16:creationId xmlns:a16="http://schemas.microsoft.com/office/drawing/2014/main" id="{AE265F88-C440-6A4D-8843-F69248EFFB6A}"/>
              </a:ext>
            </a:extLst>
          </p:cNvPr>
          <p:cNvPicPr>
            <a:picLocks noChangeAspect="1"/>
          </p:cNvPicPr>
          <p:nvPr/>
        </p:nvPicPr>
        <p:blipFill>
          <a:blip r:embed="rId11"/>
          <a:stretch>
            <a:fillRect/>
          </a:stretch>
        </p:blipFill>
        <p:spPr>
          <a:xfrm>
            <a:off x="3474993" y="5168356"/>
            <a:ext cx="599992" cy="653563"/>
          </a:xfrm>
          <a:prstGeom prst="rect">
            <a:avLst/>
          </a:prstGeom>
        </p:spPr>
      </p:pic>
      <p:pic>
        <p:nvPicPr>
          <p:cNvPr id="43" name="Picture 42">
            <a:extLst>
              <a:ext uri="{FF2B5EF4-FFF2-40B4-BE49-F238E27FC236}">
                <a16:creationId xmlns:a16="http://schemas.microsoft.com/office/drawing/2014/main" id="{97DB02F5-E826-674E-AB60-FB4460CF7E8A}"/>
              </a:ext>
            </a:extLst>
          </p:cNvPr>
          <p:cNvPicPr>
            <a:picLocks noChangeAspect="1"/>
          </p:cNvPicPr>
          <p:nvPr/>
        </p:nvPicPr>
        <p:blipFill>
          <a:blip r:embed="rId12"/>
          <a:stretch>
            <a:fillRect/>
          </a:stretch>
        </p:blipFill>
        <p:spPr>
          <a:xfrm>
            <a:off x="2516297" y="5194619"/>
            <a:ext cx="395991" cy="620583"/>
          </a:xfrm>
          <a:prstGeom prst="rect">
            <a:avLst/>
          </a:prstGeom>
        </p:spPr>
      </p:pic>
      <p:sp>
        <p:nvSpPr>
          <p:cNvPr id="44" name="TextBox 43">
            <a:extLst>
              <a:ext uri="{FF2B5EF4-FFF2-40B4-BE49-F238E27FC236}">
                <a16:creationId xmlns:a16="http://schemas.microsoft.com/office/drawing/2014/main" id="{6E124A1E-7D8C-F349-A017-E0D9BE16AAE9}"/>
              </a:ext>
            </a:extLst>
          </p:cNvPr>
          <p:cNvSpPr txBox="1"/>
          <p:nvPr/>
        </p:nvSpPr>
        <p:spPr>
          <a:xfrm>
            <a:off x="7595529" y="3383909"/>
            <a:ext cx="894040" cy="461665"/>
          </a:xfrm>
          <a:prstGeom prst="rect">
            <a:avLst/>
          </a:prstGeom>
          <a:noFill/>
          <a:ln w="19050">
            <a:solidFill>
              <a:srgbClr val="00B0F0"/>
            </a:solidFill>
          </a:ln>
        </p:spPr>
        <p:txBody>
          <a:bodyPr wrap="square" rtlCol="0">
            <a:spAutoFit/>
          </a:bodyPr>
          <a:lstStyle/>
          <a:p>
            <a:endParaRPr lang="en-US" sz="2400" dirty="0"/>
          </a:p>
        </p:txBody>
      </p:sp>
      <p:pic>
        <p:nvPicPr>
          <p:cNvPr id="45" name="Picture 4">
            <a:extLst>
              <a:ext uri="{FF2B5EF4-FFF2-40B4-BE49-F238E27FC236}">
                <a16:creationId xmlns:a16="http://schemas.microsoft.com/office/drawing/2014/main" id="{F22326C6-7BD6-CF42-8644-5785ED4192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3987" y="3480959"/>
            <a:ext cx="287711" cy="28771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a:extLst>
              <a:ext uri="{FF2B5EF4-FFF2-40B4-BE49-F238E27FC236}">
                <a16:creationId xmlns:a16="http://schemas.microsoft.com/office/drawing/2014/main" id="{0D4E2410-6FA5-4942-BF09-30B28F120F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2130" y="3481871"/>
            <a:ext cx="287711" cy="287711"/>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465A7B50-F864-A043-80E9-0F9323622F17}"/>
              </a:ext>
            </a:extLst>
          </p:cNvPr>
          <p:cNvSpPr txBox="1"/>
          <p:nvPr/>
        </p:nvSpPr>
        <p:spPr>
          <a:xfrm>
            <a:off x="7616720" y="4099018"/>
            <a:ext cx="686406" cy="318100"/>
          </a:xfrm>
          <a:prstGeom prst="rect">
            <a:avLst/>
          </a:prstGeom>
          <a:noFill/>
        </p:spPr>
        <p:txBody>
          <a:bodyPr wrap="none" rtlCol="0">
            <a:spAutoFit/>
          </a:bodyPr>
          <a:lstStyle/>
          <a:p>
            <a:r>
              <a:rPr lang="en-US" sz="1467" dirty="0">
                <a:latin typeface="Arial" panose="020B0604020202020204" pitchFamily="34" charset="0"/>
                <a:cs typeface="Arial" panose="020B0604020202020204" pitchFamily="34" charset="0"/>
              </a:rPr>
              <a:t>PODs</a:t>
            </a:r>
          </a:p>
        </p:txBody>
      </p:sp>
      <p:sp>
        <p:nvSpPr>
          <p:cNvPr id="49" name="TextBox 48">
            <a:extLst>
              <a:ext uri="{FF2B5EF4-FFF2-40B4-BE49-F238E27FC236}">
                <a16:creationId xmlns:a16="http://schemas.microsoft.com/office/drawing/2014/main" id="{0C5F4146-16D4-0C45-8AC4-55530FB2D19B}"/>
              </a:ext>
            </a:extLst>
          </p:cNvPr>
          <p:cNvSpPr txBox="1"/>
          <p:nvPr/>
        </p:nvSpPr>
        <p:spPr>
          <a:xfrm>
            <a:off x="8997841" y="1429332"/>
            <a:ext cx="1188146" cy="318100"/>
          </a:xfrm>
          <a:prstGeom prst="rect">
            <a:avLst/>
          </a:prstGeom>
          <a:noFill/>
        </p:spPr>
        <p:txBody>
          <a:bodyPr wrap="none" rtlCol="0">
            <a:spAutoFit/>
          </a:bodyPr>
          <a:lstStyle/>
          <a:p>
            <a:r>
              <a:rPr lang="en-US" sz="1467" dirty="0">
                <a:latin typeface="Arial" panose="020B0604020202020204" pitchFamily="34" charset="0"/>
                <a:cs typeface="Arial" panose="020B0604020202020204" pitchFamily="34" charset="0"/>
              </a:rPr>
              <a:t>Deployment</a:t>
            </a:r>
          </a:p>
        </p:txBody>
      </p:sp>
      <p:pic>
        <p:nvPicPr>
          <p:cNvPr id="75" name="Picture 74">
            <a:extLst>
              <a:ext uri="{FF2B5EF4-FFF2-40B4-BE49-F238E27FC236}">
                <a16:creationId xmlns:a16="http://schemas.microsoft.com/office/drawing/2014/main" id="{B4E6A7D5-8A37-6042-B1AA-ADBE194C7173}"/>
              </a:ext>
            </a:extLst>
          </p:cNvPr>
          <p:cNvPicPr>
            <a:picLocks noChangeAspect="1"/>
          </p:cNvPicPr>
          <p:nvPr/>
        </p:nvPicPr>
        <p:blipFill>
          <a:blip r:embed="rId13"/>
          <a:stretch>
            <a:fillRect/>
          </a:stretch>
        </p:blipFill>
        <p:spPr>
          <a:xfrm>
            <a:off x="9093705" y="1705878"/>
            <a:ext cx="1103380" cy="1176652"/>
          </a:xfrm>
          <a:prstGeom prst="rect">
            <a:avLst/>
          </a:prstGeom>
        </p:spPr>
      </p:pic>
      <p:cxnSp>
        <p:nvCxnSpPr>
          <p:cNvPr id="76" name="Straight Arrow Connector 75">
            <a:extLst>
              <a:ext uri="{FF2B5EF4-FFF2-40B4-BE49-F238E27FC236}">
                <a16:creationId xmlns:a16="http://schemas.microsoft.com/office/drawing/2014/main" id="{6A2C8688-8B6B-C24F-9CA6-EACBC578B971}"/>
              </a:ext>
            </a:extLst>
          </p:cNvPr>
          <p:cNvCxnSpPr/>
          <p:nvPr/>
        </p:nvCxnSpPr>
        <p:spPr>
          <a:xfrm>
            <a:off x="7759002" y="4420095"/>
            <a:ext cx="6465" cy="478816"/>
          </a:xfrm>
          <a:prstGeom prst="straightConnector1">
            <a:avLst/>
          </a:prstGeom>
          <a:ln>
            <a:prstDash val="sysDash"/>
            <a:tailEnd type="oval"/>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D003F06D-19FF-CB46-ABF3-B1248F94D29B}"/>
              </a:ext>
            </a:extLst>
          </p:cNvPr>
          <p:cNvCxnSpPr/>
          <p:nvPr/>
        </p:nvCxnSpPr>
        <p:spPr>
          <a:xfrm>
            <a:off x="8034185" y="4435327"/>
            <a:ext cx="6465" cy="478816"/>
          </a:xfrm>
          <a:prstGeom prst="straightConnector1">
            <a:avLst/>
          </a:prstGeom>
          <a:ln>
            <a:prstDash val="sysDash"/>
            <a:tailEnd type="oval"/>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458997EC-D5F3-AF4B-AD4F-F40600CA8883}"/>
              </a:ext>
            </a:extLst>
          </p:cNvPr>
          <p:cNvCxnSpPr/>
          <p:nvPr/>
        </p:nvCxnSpPr>
        <p:spPr>
          <a:xfrm>
            <a:off x="8292754" y="4432867"/>
            <a:ext cx="6465" cy="478816"/>
          </a:xfrm>
          <a:prstGeom prst="straightConnector1">
            <a:avLst/>
          </a:prstGeom>
          <a:ln>
            <a:prstDash val="sysDash"/>
            <a:tailEnd type="oval"/>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C9FA3C6B-0726-484C-B4DC-9D11B2FFA86B}"/>
              </a:ext>
            </a:extLst>
          </p:cNvPr>
          <p:cNvCxnSpPr>
            <a:cxnSpLocks/>
          </p:cNvCxnSpPr>
          <p:nvPr/>
        </p:nvCxnSpPr>
        <p:spPr>
          <a:xfrm flipH="1">
            <a:off x="9402500" y="2898419"/>
            <a:ext cx="22168" cy="2046373"/>
          </a:xfrm>
          <a:prstGeom prst="straightConnector1">
            <a:avLst/>
          </a:prstGeom>
          <a:ln>
            <a:prstDash val="sysDash"/>
            <a:tailEnd type="oval"/>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B6F33763-A521-074C-A0FB-7D414FB248E5}"/>
              </a:ext>
            </a:extLst>
          </p:cNvPr>
          <p:cNvCxnSpPr>
            <a:cxnSpLocks/>
          </p:cNvCxnSpPr>
          <p:nvPr/>
        </p:nvCxnSpPr>
        <p:spPr>
          <a:xfrm flipH="1">
            <a:off x="9910249" y="2882530"/>
            <a:ext cx="22168" cy="2046373"/>
          </a:xfrm>
          <a:prstGeom prst="straightConnector1">
            <a:avLst/>
          </a:prstGeom>
          <a:ln>
            <a:prstDash val="sysDash"/>
            <a:tailEnd type="oval"/>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4C409EF7-A419-624A-82BC-DD965736A635}"/>
              </a:ext>
            </a:extLst>
          </p:cNvPr>
          <p:cNvCxnSpPr/>
          <p:nvPr/>
        </p:nvCxnSpPr>
        <p:spPr>
          <a:xfrm flipV="1">
            <a:off x="3175591" y="4727022"/>
            <a:ext cx="0" cy="441335"/>
          </a:xfrm>
          <a:prstGeom prst="straightConnector1">
            <a:avLst/>
          </a:prstGeom>
          <a:ln w="15875">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7C230EBA-648E-A348-B936-4AC0D73C8873}"/>
              </a:ext>
            </a:extLst>
          </p:cNvPr>
          <p:cNvCxnSpPr/>
          <p:nvPr/>
        </p:nvCxnSpPr>
        <p:spPr>
          <a:xfrm flipV="1">
            <a:off x="3175591" y="3480959"/>
            <a:ext cx="0" cy="441335"/>
          </a:xfrm>
          <a:prstGeom prst="straightConnector1">
            <a:avLst/>
          </a:prstGeom>
          <a:ln w="15875">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1E52ECA7-F080-C545-9985-9068F8A822DF}"/>
              </a:ext>
            </a:extLst>
          </p:cNvPr>
          <p:cNvCxnSpPr/>
          <p:nvPr/>
        </p:nvCxnSpPr>
        <p:spPr>
          <a:xfrm flipV="1">
            <a:off x="3151963" y="1971934"/>
            <a:ext cx="0" cy="441335"/>
          </a:xfrm>
          <a:prstGeom prst="straightConnector1">
            <a:avLst/>
          </a:prstGeom>
          <a:ln w="15875">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92" name="Elbow Connector 91">
            <a:extLst>
              <a:ext uri="{FF2B5EF4-FFF2-40B4-BE49-F238E27FC236}">
                <a16:creationId xmlns:a16="http://schemas.microsoft.com/office/drawing/2014/main" id="{6E70800B-3355-6647-A76B-47BB6903B190}"/>
              </a:ext>
            </a:extLst>
          </p:cNvPr>
          <p:cNvCxnSpPr>
            <a:cxnSpLocks/>
          </p:cNvCxnSpPr>
          <p:nvPr/>
        </p:nvCxnSpPr>
        <p:spPr>
          <a:xfrm>
            <a:off x="3994982" y="1283913"/>
            <a:ext cx="2449812" cy="745689"/>
          </a:xfrm>
          <a:prstGeom prst="bentConnector2">
            <a:avLst/>
          </a:prstGeom>
          <a:ln w="15875">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pic>
        <p:nvPicPr>
          <p:cNvPr id="93" name="Picture 2">
            <a:extLst>
              <a:ext uri="{FF2B5EF4-FFF2-40B4-BE49-F238E27FC236}">
                <a16:creationId xmlns:a16="http://schemas.microsoft.com/office/drawing/2014/main" id="{D59E169F-13B5-9F48-9291-75D1C372B90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996001" y="375469"/>
            <a:ext cx="254000" cy="25400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a:extLst>
              <a:ext uri="{FF2B5EF4-FFF2-40B4-BE49-F238E27FC236}">
                <a16:creationId xmlns:a16="http://schemas.microsoft.com/office/drawing/2014/main" id="{A69FEA08-F198-904C-9EE1-362C9AC8B5D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199201" y="578669"/>
            <a:ext cx="254000" cy="25400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a:extLst>
              <a:ext uri="{FF2B5EF4-FFF2-40B4-BE49-F238E27FC236}">
                <a16:creationId xmlns:a16="http://schemas.microsoft.com/office/drawing/2014/main" id="{9C112CAE-AD60-A94C-88CA-FDFBB216157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92801" y="592895"/>
            <a:ext cx="254000" cy="254000"/>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419420FD-1231-E741-8878-7FD1BA7CA46C}"/>
              </a:ext>
            </a:extLst>
          </p:cNvPr>
          <p:cNvSpPr txBox="1"/>
          <p:nvPr/>
        </p:nvSpPr>
        <p:spPr>
          <a:xfrm>
            <a:off x="10677329" y="1358644"/>
            <a:ext cx="906017" cy="318100"/>
          </a:xfrm>
          <a:prstGeom prst="rect">
            <a:avLst/>
          </a:prstGeom>
          <a:noFill/>
        </p:spPr>
        <p:txBody>
          <a:bodyPr wrap="none" rtlCol="0">
            <a:spAutoFit/>
          </a:bodyPr>
          <a:lstStyle/>
          <a:p>
            <a:r>
              <a:rPr lang="en-US" sz="1467" dirty="0">
                <a:latin typeface="Arial" panose="020B0604020202020204" pitchFamily="34" charset="0"/>
                <a:cs typeface="Arial" panose="020B0604020202020204" pitchFamily="34" charset="0"/>
              </a:rPr>
              <a:t>Services</a:t>
            </a:r>
          </a:p>
        </p:txBody>
      </p:sp>
      <p:pic>
        <p:nvPicPr>
          <p:cNvPr id="97" name="Picture 96">
            <a:extLst>
              <a:ext uri="{FF2B5EF4-FFF2-40B4-BE49-F238E27FC236}">
                <a16:creationId xmlns:a16="http://schemas.microsoft.com/office/drawing/2014/main" id="{E00F1251-371D-704E-AFF3-918A4D0E58F3}"/>
              </a:ext>
            </a:extLst>
          </p:cNvPr>
          <p:cNvPicPr>
            <a:picLocks noChangeAspect="1"/>
          </p:cNvPicPr>
          <p:nvPr/>
        </p:nvPicPr>
        <p:blipFill>
          <a:blip r:embed="rId15"/>
          <a:stretch>
            <a:fillRect/>
          </a:stretch>
        </p:blipFill>
        <p:spPr>
          <a:xfrm>
            <a:off x="10927444" y="2048839"/>
            <a:ext cx="487069" cy="476364"/>
          </a:xfrm>
          <a:prstGeom prst="rect">
            <a:avLst/>
          </a:prstGeom>
        </p:spPr>
      </p:pic>
      <p:cxnSp>
        <p:nvCxnSpPr>
          <p:cNvPr id="99" name="Straight Connector 98">
            <a:extLst>
              <a:ext uri="{FF2B5EF4-FFF2-40B4-BE49-F238E27FC236}">
                <a16:creationId xmlns:a16="http://schemas.microsoft.com/office/drawing/2014/main" id="{A5244398-7689-0844-8678-F7C1E1CDFFA8}"/>
              </a:ext>
            </a:extLst>
          </p:cNvPr>
          <p:cNvCxnSpPr>
            <a:stCxn id="75" idx="3"/>
          </p:cNvCxnSpPr>
          <p:nvPr/>
        </p:nvCxnSpPr>
        <p:spPr>
          <a:xfrm flipV="1">
            <a:off x="10197084" y="2294204"/>
            <a:ext cx="595717" cy="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107" name="Elbow Connector 106">
            <a:extLst>
              <a:ext uri="{FF2B5EF4-FFF2-40B4-BE49-F238E27FC236}">
                <a16:creationId xmlns:a16="http://schemas.microsoft.com/office/drawing/2014/main" id="{1B932DC7-ABC5-EB45-9E16-F35421E7C121}"/>
              </a:ext>
            </a:extLst>
          </p:cNvPr>
          <p:cNvCxnSpPr>
            <a:stCxn id="44" idx="0"/>
            <a:endCxn id="75" idx="1"/>
          </p:cNvCxnSpPr>
          <p:nvPr/>
        </p:nvCxnSpPr>
        <p:spPr>
          <a:xfrm rot="5400000" flipH="1" flipV="1">
            <a:off x="8023275" y="2313479"/>
            <a:ext cx="1089705" cy="1051156"/>
          </a:xfrm>
          <a:prstGeom prst="bentConnector2">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3371E53C-AAA3-6542-8356-08C8A24FED27}"/>
              </a:ext>
            </a:extLst>
          </p:cNvPr>
          <p:cNvCxnSpPr>
            <a:cxnSpLocks/>
            <a:endCxn id="44" idx="1"/>
          </p:cNvCxnSpPr>
          <p:nvPr/>
        </p:nvCxnSpPr>
        <p:spPr>
          <a:xfrm>
            <a:off x="6808783" y="3614742"/>
            <a:ext cx="786746"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952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8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9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9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9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9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4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43"/>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4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8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4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8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38"/>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88"/>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nimBg="1"/>
      <p:bldP spid="23" grpId="0" animBg="1"/>
      <p:bldP spid="26" grpId="0" animBg="1"/>
      <p:bldP spid="29" grpId="0"/>
      <p:bldP spid="32" grpId="0"/>
      <p:bldP spid="33" grpId="0"/>
      <p:bldP spid="44" grpId="0" animBg="1"/>
      <p:bldP spid="47" grpId="0"/>
      <p:bldP spid="49" grpId="0"/>
      <p:bldP spid="9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A679BBB-C0B3-AD42-A58F-874FC4D2F943}"/>
              </a:ext>
            </a:extLst>
          </p:cNvPr>
          <p:cNvSpPr>
            <a:spLocks noGrp="1"/>
          </p:cNvSpPr>
          <p:nvPr>
            <p:ph type="sldNum" sz="quarter" idx="10"/>
          </p:nvPr>
        </p:nvSpPr>
        <p:spPr/>
        <p:txBody>
          <a:bodyPr/>
          <a:lstStyle/>
          <a:p>
            <a:fld id="{3FD999D4-B456-9943-89B7-30D56181CE18}" type="slidenum">
              <a:rPr lang="en-US" smtClean="0"/>
              <a:t>27</a:t>
            </a:fld>
            <a:endParaRPr lang="en-US"/>
          </a:p>
        </p:txBody>
      </p:sp>
      <p:pic>
        <p:nvPicPr>
          <p:cNvPr id="5" name="Picture 4">
            <a:extLst>
              <a:ext uri="{FF2B5EF4-FFF2-40B4-BE49-F238E27FC236}">
                <a16:creationId xmlns:a16="http://schemas.microsoft.com/office/drawing/2014/main" id="{F27D3597-735F-FD46-BAAC-039F7A5A9CDB}"/>
              </a:ext>
            </a:extLst>
          </p:cNvPr>
          <p:cNvPicPr>
            <a:picLocks noChangeAspect="1"/>
          </p:cNvPicPr>
          <p:nvPr/>
        </p:nvPicPr>
        <p:blipFill>
          <a:blip r:embed="rId2"/>
          <a:stretch>
            <a:fillRect/>
          </a:stretch>
        </p:blipFill>
        <p:spPr>
          <a:xfrm>
            <a:off x="1314061" y="486576"/>
            <a:ext cx="9563879" cy="5724365"/>
          </a:xfrm>
          <a:prstGeom prst="rect">
            <a:avLst/>
          </a:prstGeom>
        </p:spPr>
      </p:pic>
    </p:spTree>
    <p:extLst>
      <p:ext uri="{BB962C8B-B14F-4D97-AF65-F5344CB8AC3E}">
        <p14:creationId xmlns:p14="http://schemas.microsoft.com/office/powerpoint/2010/main" val="1965685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7BBA-DDF0-5840-9DE1-FD6AB9A59AF3}"/>
              </a:ext>
            </a:extLst>
          </p:cNvPr>
          <p:cNvSpPr>
            <a:spLocks noGrp="1"/>
          </p:cNvSpPr>
          <p:nvPr>
            <p:ph type="title"/>
          </p:nvPr>
        </p:nvSpPr>
        <p:spPr>
          <a:xfrm>
            <a:off x="280413" y="325120"/>
            <a:ext cx="11749027" cy="5708413"/>
          </a:xfrm>
        </p:spPr>
        <p:txBody>
          <a:bodyPr>
            <a:normAutofit fontScale="90000"/>
          </a:bodyPr>
          <a:lstStyle/>
          <a:p>
            <a:br>
              <a:rPr lang="en-US" dirty="0"/>
            </a:br>
            <a:br>
              <a:rPr lang="en-US" dirty="0"/>
            </a:br>
            <a:r>
              <a:rPr lang="en-IN" b="1" dirty="0"/>
              <a:t> Kubernetes &amp; Openshift : What’s the difference</a:t>
            </a:r>
            <a:br>
              <a:rPr lang="en-IN" b="1" dirty="0"/>
            </a:br>
            <a:br>
              <a:rPr lang="en-US" dirty="0"/>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r>
              <a:rPr lang="en-US" dirty="0">
                <a:solidFill>
                  <a:schemeClr val="bg1"/>
                </a:solidFill>
              </a:rPr>
              <a:t>     </a:t>
            </a:r>
            <a:br>
              <a:rPr lang="en-US" dirty="0">
                <a:solidFill>
                  <a:schemeClr val="bg1"/>
                </a:solidFill>
              </a:rPr>
            </a:b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3376938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DE0A9-B8F0-B64F-8663-524D7616EB12}"/>
              </a:ext>
            </a:extLst>
          </p:cNvPr>
          <p:cNvSpPr>
            <a:spLocks noGrp="1"/>
          </p:cNvSpPr>
          <p:nvPr>
            <p:ph type="title"/>
          </p:nvPr>
        </p:nvSpPr>
        <p:spPr>
          <a:xfrm>
            <a:off x="280416" y="330200"/>
            <a:ext cx="5522976" cy="1066800"/>
          </a:xfrm>
        </p:spPr>
        <p:txBody>
          <a:bodyPr/>
          <a:lstStyle/>
          <a:p>
            <a:endParaRPr lang="en-US" dirty="0"/>
          </a:p>
        </p:txBody>
      </p:sp>
      <p:sp>
        <p:nvSpPr>
          <p:cNvPr id="3" name="Footer Placeholder 2">
            <a:extLst>
              <a:ext uri="{FF2B5EF4-FFF2-40B4-BE49-F238E27FC236}">
                <a16:creationId xmlns:a16="http://schemas.microsoft.com/office/drawing/2014/main" id="{298EFBDD-2BB1-EC4D-94DC-413308225CE4}"/>
              </a:ext>
            </a:extLst>
          </p:cNvPr>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a:extLst>
              <a:ext uri="{FF2B5EF4-FFF2-40B4-BE49-F238E27FC236}">
                <a16:creationId xmlns:a16="http://schemas.microsoft.com/office/drawing/2014/main" id="{360DB06F-1D27-354C-9F31-E46B9260710C}"/>
              </a:ext>
            </a:extLst>
          </p:cNvPr>
          <p:cNvSpPr>
            <a:spLocks noGrp="1"/>
          </p:cNvSpPr>
          <p:nvPr>
            <p:ph type="sldNum" sz="quarter" idx="11"/>
          </p:nvPr>
        </p:nvSpPr>
        <p:spPr/>
        <p:txBody>
          <a:bodyPr/>
          <a:lstStyle/>
          <a:p>
            <a:fld id="{59395FB3-9C97-154F-86B2-7E381B951268}" type="slidenum">
              <a:rPr lang="en-US" smtClean="0"/>
              <a:pPr/>
              <a:t>29</a:t>
            </a:fld>
            <a:endParaRPr lang="en-US" dirty="0"/>
          </a:p>
        </p:txBody>
      </p:sp>
      <p:sp useBgFill="1">
        <p:nvSpPr>
          <p:cNvPr id="5" name="Text Placeholder 4">
            <a:extLst>
              <a:ext uri="{FF2B5EF4-FFF2-40B4-BE49-F238E27FC236}">
                <a16:creationId xmlns:a16="http://schemas.microsoft.com/office/drawing/2014/main" id="{DC23B468-DFB5-2C4C-9199-AD268AD35ADE}"/>
              </a:ext>
            </a:extLst>
          </p:cNvPr>
          <p:cNvSpPr>
            <a:spLocks noGrp="1"/>
          </p:cNvSpPr>
          <p:nvPr>
            <p:ph type="body" sz="quarter" idx="12"/>
          </p:nvPr>
        </p:nvSpPr>
        <p:spPr>
          <a:xfrm>
            <a:off x="-154432" y="-37401"/>
            <a:ext cx="12191999" cy="6858000"/>
          </a:xfrm>
        </p:spPr>
        <p:txBody>
          <a:bodyPr/>
          <a:lstStyle/>
          <a:p>
            <a:r>
              <a:rPr lang="en-US" dirty="0">
                <a:solidFill>
                  <a:schemeClr val="bg2"/>
                </a:solidFill>
              </a:rPr>
              <a:t>	</a:t>
            </a:r>
            <a:r>
              <a:rPr lang="en-US" b="1" dirty="0">
                <a:solidFill>
                  <a:schemeClr val="bg2"/>
                </a:solidFill>
                <a:latin typeface="+mn-lt"/>
              </a:rPr>
              <a:t>		</a:t>
            </a:r>
          </a:p>
          <a:p>
            <a:r>
              <a:rPr lang="en-US" b="1" dirty="0">
                <a:solidFill>
                  <a:schemeClr val="bg2"/>
                </a:solidFill>
                <a:latin typeface="+mn-lt"/>
              </a:rPr>
              <a:t>		         </a:t>
            </a:r>
            <a:r>
              <a:rPr lang="en-US" sz="3733" b="1" u="sng" dirty="0"/>
              <a:t>KUBERNETES / OPENSHIFT</a:t>
            </a:r>
          </a:p>
        </p:txBody>
      </p:sp>
      <p:sp>
        <p:nvSpPr>
          <p:cNvPr id="6" name="Text Placeholder 5">
            <a:extLst>
              <a:ext uri="{FF2B5EF4-FFF2-40B4-BE49-F238E27FC236}">
                <a16:creationId xmlns:a16="http://schemas.microsoft.com/office/drawing/2014/main" id="{90384AB4-0B61-6E40-A52F-24D28A18B466}"/>
              </a:ext>
            </a:extLst>
          </p:cNvPr>
          <p:cNvSpPr>
            <a:spLocks noGrp="1"/>
          </p:cNvSpPr>
          <p:nvPr>
            <p:ph type="body" sz="quarter" idx="13"/>
          </p:nvPr>
        </p:nvSpPr>
        <p:spPr>
          <a:xfrm flipV="1">
            <a:off x="292609" y="2296162"/>
            <a:ext cx="60959" cy="60959"/>
          </a:xfrm>
        </p:spPr>
        <p:txBody>
          <a:bodyPr>
            <a:normAutofit fontScale="25000" lnSpcReduction="20000"/>
          </a:bodyPr>
          <a:lstStyle/>
          <a:p>
            <a:endParaRPr lang="en-US" dirty="0">
              <a:solidFill>
                <a:schemeClr val="bg1"/>
              </a:solidFill>
            </a:endParaRPr>
          </a:p>
        </p:txBody>
      </p:sp>
      <p:sp>
        <p:nvSpPr>
          <p:cNvPr id="8" name="Rectangle 7">
            <a:extLst>
              <a:ext uri="{FF2B5EF4-FFF2-40B4-BE49-F238E27FC236}">
                <a16:creationId xmlns:a16="http://schemas.microsoft.com/office/drawing/2014/main" id="{BC258288-A1D7-9945-9E7C-12778CF068C3}"/>
              </a:ext>
            </a:extLst>
          </p:cNvPr>
          <p:cNvSpPr/>
          <p:nvPr/>
        </p:nvSpPr>
        <p:spPr bwMode="auto">
          <a:xfrm>
            <a:off x="3332438" y="4891513"/>
            <a:ext cx="5575847" cy="1627388"/>
          </a:xfrm>
          <a:prstGeom prst="rect">
            <a:avLst/>
          </a:prstGeom>
          <a:solidFill>
            <a:schemeClr val="tx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8000" tIns="48000" rIns="48000" bIns="48000" numCol="1" spcCol="0" rtlCol="0" fromWordArt="0" anchor="t" anchorCtr="0" forceAA="0" compatLnSpc="1">
            <a:prstTxWarp prst="textNoShape">
              <a:avLst/>
            </a:prstTxWarp>
            <a:noAutofit/>
          </a:bodyPr>
          <a:lstStyle/>
          <a:p>
            <a:pPr defTabSz="1219170" fontAlgn="base">
              <a:lnSpc>
                <a:spcPts val="2133"/>
              </a:lnSpc>
              <a:spcBef>
                <a:spcPct val="0"/>
              </a:spcBef>
              <a:spcAft>
                <a:spcPts val="800"/>
              </a:spcAft>
            </a:pPr>
            <a:r>
              <a:rPr lang="en-US" sz="1600" dirty="0">
                <a:solidFill>
                  <a:schemeClr val="bg1"/>
                </a:solidFill>
                <a:latin typeface="IBM Plex Sans" panose="020B0503050000000000" pitchFamily="34" charset="77"/>
              </a:rPr>
              <a:t>  </a:t>
            </a:r>
          </a:p>
          <a:p>
            <a:pPr defTabSz="1219170" fontAlgn="base">
              <a:lnSpc>
                <a:spcPts val="2133"/>
              </a:lnSpc>
              <a:spcBef>
                <a:spcPct val="0"/>
              </a:spcBef>
              <a:spcAft>
                <a:spcPts val="800"/>
              </a:spcAft>
            </a:pPr>
            <a:endParaRPr lang="en-US" sz="1600" dirty="0">
              <a:solidFill>
                <a:schemeClr val="bg1"/>
              </a:solidFill>
              <a:latin typeface="IBM Plex Sans" panose="020B0503050000000000" pitchFamily="34" charset="77"/>
            </a:endParaRPr>
          </a:p>
          <a:p>
            <a:pPr defTabSz="1219170" fontAlgn="base">
              <a:lnSpc>
                <a:spcPts val="2133"/>
              </a:lnSpc>
              <a:spcBef>
                <a:spcPct val="0"/>
              </a:spcBef>
              <a:spcAft>
                <a:spcPts val="800"/>
              </a:spcAft>
            </a:pPr>
            <a:r>
              <a:rPr lang="en-US" sz="1600" dirty="0">
                <a:solidFill>
                  <a:schemeClr val="bg1"/>
                </a:solidFill>
                <a:latin typeface="IBM Plex Sans" panose="020B0503050000000000" pitchFamily="34" charset="77"/>
              </a:rPr>
              <a:t>    </a:t>
            </a:r>
            <a:r>
              <a:rPr lang="en-US" sz="2133" dirty="0">
                <a:solidFill>
                  <a:schemeClr val="bg1"/>
                </a:solidFill>
                <a:latin typeface="IBM Plex Sans" panose="020B0503050000000000" pitchFamily="34" charset="77"/>
              </a:rPr>
              <a:t>OKD</a:t>
            </a:r>
            <a:r>
              <a:rPr lang="en-US" sz="1600" dirty="0">
                <a:solidFill>
                  <a:schemeClr val="bg1"/>
                </a:solidFill>
                <a:latin typeface="IBM Plex Sans" panose="020B0503050000000000" pitchFamily="34" charset="77"/>
              </a:rPr>
              <a:t>      </a:t>
            </a:r>
            <a:r>
              <a:rPr lang="en-US" sz="2133" dirty="0">
                <a:solidFill>
                  <a:schemeClr val="bg1"/>
                </a:solidFill>
                <a:latin typeface="IBM Plex Sans" panose="020B0503050000000000" pitchFamily="34" charset="77"/>
              </a:rPr>
              <a:t>K8S</a:t>
            </a:r>
          </a:p>
        </p:txBody>
      </p:sp>
      <p:sp>
        <p:nvSpPr>
          <p:cNvPr id="13" name="TextBox 12">
            <a:extLst>
              <a:ext uri="{FF2B5EF4-FFF2-40B4-BE49-F238E27FC236}">
                <a16:creationId xmlns:a16="http://schemas.microsoft.com/office/drawing/2014/main" id="{812B803C-3BF5-AC43-8CFA-81AF2E3FA01B}"/>
              </a:ext>
            </a:extLst>
          </p:cNvPr>
          <p:cNvSpPr txBox="1"/>
          <p:nvPr/>
        </p:nvSpPr>
        <p:spPr>
          <a:xfrm>
            <a:off x="4795520" y="4291076"/>
            <a:ext cx="1641856" cy="361637"/>
          </a:xfrm>
          <a:prstGeom prst="rect">
            <a:avLst/>
          </a:prstGeom>
          <a:solidFill>
            <a:schemeClr val="accent2">
              <a:lumMod val="40000"/>
              <a:lumOff val="60000"/>
            </a:schemeClr>
          </a:solidFill>
        </p:spPr>
        <p:txBody>
          <a:bodyPr wrap="square" rtlCol="0">
            <a:spAutoFit/>
          </a:bodyPr>
          <a:lstStyle/>
          <a:p>
            <a:pPr>
              <a:lnSpc>
                <a:spcPts val="2133"/>
              </a:lnSpc>
              <a:spcAft>
                <a:spcPts val="800"/>
              </a:spcAft>
            </a:pPr>
            <a:r>
              <a:rPr lang="en-US" sz="1867" b="1" dirty="0">
                <a:latin typeface="IBM Plex Sans" charset="0"/>
                <a:ea typeface="IBM Plex Sans" charset="0"/>
                <a:cs typeface="IBM Plex Sans" charset="0"/>
              </a:rPr>
              <a:t>OPENSHIFT</a:t>
            </a:r>
          </a:p>
        </p:txBody>
      </p:sp>
      <p:pic>
        <p:nvPicPr>
          <p:cNvPr id="16" name="Picture 15">
            <a:extLst>
              <a:ext uri="{FF2B5EF4-FFF2-40B4-BE49-F238E27FC236}">
                <a16:creationId xmlns:a16="http://schemas.microsoft.com/office/drawing/2014/main" id="{403AAA4F-6CDF-214C-B026-5DF0D6D068DC}"/>
              </a:ext>
            </a:extLst>
          </p:cNvPr>
          <p:cNvPicPr>
            <a:picLocks noChangeAspect="1"/>
          </p:cNvPicPr>
          <p:nvPr/>
        </p:nvPicPr>
        <p:blipFill>
          <a:blip r:embed="rId3"/>
          <a:stretch>
            <a:fillRect/>
          </a:stretch>
        </p:blipFill>
        <p:spPr>
          <a:xfrm>
            <a:off x="7591552" y="5043615"/>
            <a:ext cx="670560" cy="1092764"/>
          </a:xfrm>
          <a:prstGeom prst="rect">
            <a:avLst/>
          </a:prstGeom>
        </p:spPr>
      </p:pic>
      <p:pic>
        <p:nvPicPr>
          <p:cNvPr id="18" name="Picture 17">
            <a:extLst>
              <a:ext uri="{FF2B5EF4-FFF2-40B4-BE49-F238E27FC236}">
                <a16:creationId xmlns:a16="http://schemas.microsoft.com/office/drawing/2014/main" id="{BDB642D1-FF2D-2D4A-AC40-BAC7EC9B33D0}"/>
              </a:ext>
            </a:extLst>
          </p:cNvPr>
          <p:cNvPicPr>
            <a:picLocks noChangeAspect="1"/>
          </p:cNvPicPr>
          <p:nvPr/>
        </p:nvPicPr>
        <p:blipFill>
          <a:blip r:embed="rId4"/>
          <a:stretch>
            <a:fillRect/>
          </a:stretch>
        </p:blipFill>
        <p:spPr>
          <a:xfrm>
            <a:off x="5803392" y="5043615"/>
            <a:ext cx="1434592" cy="1162589"/>
          </a:xfrm>
          <a:prstGeom prst="rect">
            <a:avLst/>
          </a:prstGeom>
        </p:spPr>
      </p:pic>
      <p:sp>
        <p:nvSpPr>
          <p:cNvPr id="7" name="TextBox 6">
            <a:extLst>
              <a:ext uri="{FF2B5EF4-FFF2-40B4-BE49-F238E27FC236}">
                <a16:creationId xmlns:a16="http://schemas.microsoft.com/office/drawing/2014/main" id="{8EECA829-9362-B74E-A503-1FE28D7DD262}"/>
              </a:ext>
            </a:extLst>
          </p:cNvPr>
          <p:cNvSpPr txBox="1"/>
          <p:nvPr/>
        </p:nvSpPr>
        <p:spPr>
          <a:xfrm>
            <a:off x="906273" y="1232303"/>
            <a:ext cx="1040384" cy="346377"/>
          </a:xfrm>
          <a:prstGeom prst="rect">
            <a:avLst/>
          </a:prstGeom>
          <a:noFill/>
        </p:spPr>
        <p:txBody>
          <a:bodyPr wrap="square" rtlCol="0">
            <a:spAutoFit/>
          </a:bodyPr>
          <a:lstStyle/>
          <a:p>
            <a:pPr>
              <a:lnSpc>
                <a:spcPts val="2133"/>
              </a:lnSpc>
              <a:spcAft>
                <a:spcPts val="800"/>
              </a:spcAft>
            </a:pPr>
            <a:r>
              <a:rPr lang="en-US" sz="1600" b="1" u="sng" dirty="0">
                <a:latin typeface="IBM Plex Sans" charset="0"/>
                <a:ea typeface="IBM Plex Sans" charset="0"/>
                <a:cs typeface="IBM Plex Sans" charset="0"/>
              </a:rPr>
              <a:t>DEPLOY</a:t>
            </a:r>
          </a:p>
        </p:txBody>
      </p:sp>
      <p:cxnSp>
        <p:nvCxnSpPr>
          <p:cNvPr id="10" name="Straight Connector 9">
            <a:extLst>
              <a:ext uri="{FF2B5EF4-FFF2-40B4-BE49-F238E27FC236}">
                <a16:creationId xmlns:a16="http://schemas.microsoft.com/office/drawing/2014/main" id="{BE60AE1C-20E1-2148-A709-CD20C4EE103C}"/>
              </a:ext>
            </a:extLst>
          </p:cNvPr>
          <p:cNvCxnSpPr>
            <a:cxnSpLocks/>
          </p:cNvCxnSpPr>
          <p:nvPr/>
        </p:nvCxnSpPr>
        <p:spPr bwMode="auto">
          <a:xfrm>
            <a:off x="1426465" y="1653224"/>
            <a:ext cx="0" cy="242703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46DCB0B9-1A93-4244-83C7-EA6FF91BB448}"/>
              </a:ext>
            </a:extLst>
          </p:cNvPr>
          <p:cNvSpPr txBox="1"/>
          <p:nvPr/>
        </p:nvSpPr>
        <p:spPr>
          <a:xfrm>
            <a:off x="658371" y="1657287"/>
            <a:ext cx="768095" cy="346377"/>
          </a:xfrm>
          <a:prstGeom prst="rect">
            <a:avLst/>
          </a:prstGeom>
          <a:noFill/>
        </p:spPr>
        <p:txBody>
          <a:bodyPr wrap="square" rtlCol="0">
            <a:spAutoFit/>
          </a:bodyPr>
          <a:lstStyle/>
          <a:p>
            <a:pPr>
              <a:lnSpc>
                <a:spcPts val="2133"/>
              </a:lnSpc>
              <a:spcAft>
                <a:spcPts val="800"/>
              </a:spcAft>
            </a:pPr>
            <a:r>
              <a:rPr lang="en-US" sz="1600" dirty="0">
                <a:latin typeface="IBM Plex Sans" charset="0"/>
                <a:ea typeface="IBM Plex Sans" charset="0"/>
                <a:cs typeface="IBM Plex Sans" charset="0"/>
              </a:rPr>
              <a:t>K8S</a:t>
            </a:r>
          </a:p>
        </p:txBody>
      </p:sp>
      <p:sp>
        <p:nvSpPr>
          <p:cNvPr id="12" name="TextBox 11">
            <a:extLst>
              <a:ext uri="{FF2B5EF4-FFF2-40B4-BE49-F238E27FC236}">
                <a16:creationId xmlns:a16="http://schemas.microsoft.com/office/drawing/2014/main" id="{E555D3CD-2307-CA4C-97A6-016D90DED61F}"/>
              </a:ext>
            </a:extLst>
          </p:cNvPr>
          <p:cNvSpPr txBox="1"/>
          <p:nvPr/>
        </p:nvSpPr>
        <p:spPr>
          <a:xfrm>
            <a:off x="137003" y="2037650"/>
            <a:ext cx="658371" cy="346377"/>
          </a:xfrm>
          <a:prstGeom prst="rect">
            <a:avLst/>
          </a:prstGeom>
          <a:noFill/>
        </p:spPr>
        <p:txBody>
          <a:bodyPr wrap="square" rtlCol="0">
            <a:spAutoFit/>
          </a:bodyPr>
          <a:lstStyle/>
          <a:p>
            <a:pPr>
              <a:lnSpc>
                <a:spcPts val="2133"/>
              </a:lnSpc>
              <a:spcAft>
                <a:spcPts val="800"/>
              </a:spcAft>
            </a:pPr>
            <a:r>
              <a:rPr lang="en-US" sz="1600" dirty="0">
                <a:latin typeface="IBM Plex Sans" charset="0"/>
                <a:ea typeface="IBM Plex Sans" charset="0"/>
                <a:cs typeface="IBM Plex Sans" charset="0"/>
              </a:rPr>
              <a:t>&lt;/&gt;</a:t>
            </a:r>
          </a:p>
        </p:txBody>
      </p:sp>
      <p:pic>
        <p:nvPicPr>
          <p:cNvPr id="17" name="Picture 16">
            <a:extLst>
              <a:ext uri="{FF2B5EF4-FFF2-40B4-BE49-F238E27FC236}">
                <a16:creationId xmlns:a16="http://schemas.microsoft.com/office/drawing/2014/main" id="{DEE4D46E-1764-B348-AE05-7BC41C76DA64}"/>
              </a:ext>
            </a:extLst>
          </p:cNvPr>
          <p:cNvPicPr>
            <a:picLocks noChangeAspect="1"/>
          </p:cNvPicPr>
          <p:nvPr/>
        </p:nvPicPr>
        <p:blipFill>
          <a:blip r:embed="rId5"/>
          <a:stretch>
            <a:fillRect/>
          </a:stretch>
        </p:blipFill>
        <p:spPr>
          <a:xfrm>
            <a:off x="795373" y="2418011"/>
            <a:ext cx="570131" cy="570131"/>
          </a:xfrm>
          <a:prstGeom prst="rect">
            <a:avLst/>
          </a:prstGeom>
        </p:spPr>
      </p:pic>
      <p:cxnSp>
        <p:nvCxnSpPr>
          <p:cNvPr id="15" name="Straight Arrow Connector 14">
            <a:extLst>
              <a:ext uri="{FF2B5EF4-FFF2-40B4-BE49-F238E27FC236}">
                <a16:creationId xmlns:a16="http://schemas.microsoft.com/office/drawing/2014/main" id="{C138250C-2E10-B146-BB51-A1F2A4BBEF16}"/>
              </a:ext>
            </a:extLst>
          </p:cNvPr>
          <p:cNvCxnSpPr>
            <a:cxnSpLocks/>
          </p:cNvCxnSpPr>
          <p:nvPr/>
        </p:nvCxnSpPr>
        <p:spPr bwMode="auto">
          <a:xfrm>
            <a:off x="608340" y="2294446"/>
            <a:ext cx="297933" cy="123565"/>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98B069D4-5A43-5349-984B-01682415CF4D}"/>
              </a:ext>
            </a:extLst>
          </p:cNvPr>
          <p:cNvPicPr>
            <a:picLocks noChangeAspect="1"/>
          </p:cNvPicPr>
          <p:nvPr/>
        </p:nvPicPr>
        <p:blipFill>
          <a:blip r:embed="rId6"/>
          <a:stretch>
            <a:fillRect/>
          </a:stretch>
        </p:blipFill>
        <p:spPr>
          <a:xfrm>
            <a:off x="-9022" y="2959872"/>
            <a:ext cx="1012923" cy="570131"/>
          </a:xfrm>
          <a:prstGeom prst="rect">
            <a:avLst/>
          </a:prstGeom>
        </p:spPr>
      </p:pic>
      <p:cxnSp>
        <p:nvCxnSpPr>
          <p:cNvPr id="21" name="Straight Arrow Connector 20">
            <a:extLst>
              <a:ext uri="{FF2B5EF4-FFF2-40B4-BE49-F238E27FC236}">
                <a16:creationId xmlns:a16="http://schemas.microsoft.com/office/drawing/2014/main" id="{3FB0919A-F3F0-F045-9E1B-757B08D702E9}"/>
              </a:ext>
            </a:extLst>
          </p:cNvPr>
          <p:cNvCxnSpPr>
            <a:stCxn id="17" idx="1"/>
            <a:endCxn id="19" idx="0"/>
          </p:cNvCxnSpPr>
          <p:nvPr/>
        </p:nvCxnSpPr>
        <p:spPr bwMode="auto">
          <a:xfrm flipH="1">
            <a:off x="497440" y="2703077"/>
            <a:ext cx="297933" cy="256796"/>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D8A53E26-B1D3-584D-8047-DE8F1961F8A3}"/>
              </a:ext>
            </a:extLst>
          </p:cNvPr>
          <p:cNvCxnSpPr>
            <a:stCxn id="19" idx="2"/>
          </p:cNvCxnSpPr>
          <p:nvPr/>
        </p:nvCxnSpPr>
        <p:spPr bwMode="auto">
          <a:xfrm>
            <a:off x="497440" y="3530004"/>
            <a:ext cx="297933" cy="339857"/>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B29DA23F-E8B8-6449-B084-86DBA93711F9}"/>
              </a:ext>
            </a:extLst>
          </p:cNvPr>
          <p:cNvSpPr txBox="1"/>
          <p:nvPr/>
        </p:nvSpPr>
        <p:spPr>
          <a:xfrm>
            <a:off x="658369" y="3786799"/>
            <a:ext cx="1012911" cy="346377"/>
          </a:xfrm>
          <a:prstGeom prst="rect">
            <a:avLst/>
          </a:prstGeom>
          <a:noFill/>
        </p:spPr>
        <p:txBody>
          <a:bodyPr wrap="square" rtlCol="0">
            <a:spAutoFit/>
          </a:bodyPr>
          <a:lstStyle/>
          <a:p>
            <a:pPr>
              <a:lnSpc>
                <a:spcPts val="2133"/>
              </a:lnSpc>
              <a:spcAft>
                <a:spcPts val="800"/>
              </a:spcAft>
            </a:pPr>
            <a:r>
              <a:rPr lang="en-US" sz="1600" dirty="0">
                <a:latin typeface="IBM Plex Sans" charset="0"/>
                <a:ea typeface="IBM Plex Sans" charset="0"/>
                <a:cs typeface="IBM Plex Sans" charset="0"/>
              </a:rPr>
              <a:t>CI/CD</a:t>
            </a:r>
          </a:p>
        </p:txBody>
      </p:sp>
      <p:sp>
        <p:nvSpPr>
          <p:cNvPr id="27" name="TextBox 26">
            <a:extLst>
              <a:ext uri="{FF2B5EF4-FFF2-40B4-BE49-F238E27FC236}">
                <a16:creationId xmlns:a16="http://schemas.microsoft.com/office/drawing/2014/main" id="{C3C887CC-22AB-9B48-B3D2-668A098AF611}"/>
              </a:ext>
            </a:extLst>
          </p:cNvPr>
          <p:cNvSpPr txBox="1"/>
          <p:nvPr/>
        </p:nvSpPr>
        <p:spPr>
          <a:xfrm>
            <a:off x="1487427" y="1682498"/>
            <a:ext cx="1641848" cy="346377"/>
          </a:xfrm>
          <a:prstGeom prst="rect">
            <a:avLst/>
          </a:prstGeom>
          <a:noFill/>
        </p:spPr>
        <p:txBody>
          <a:bodyPr wrap="square" rtlCol="0">
            <a:spAutoFit/>
          </a:bodyPr>
          <a:lstStyle/>
          <a:p>
            <a:pPr>
              <a:lnSpc>
                <a:spcPts val="2133"/>
              </a:lnSpc>
              <a:spcAft>
                <a:spcPts val="800"/>
              </a:spcAft>
            </a:pPr>
            <a:r>
              <a:rPr lang="en-US" sz="1600" dirty="0">
                <a:latin typeface="IBM Plex Sans" charset="0"/>
                <a:ea typeface="IBM Plex Sans" charset="0"/>
                <a:cs typeface="IBM Plex Sans" charset="0"/>
              </a:rPr>
              <a:t>OPENSHIFT</a:t>
            </a:r>
          </a:p>
        </p:txBody>
      </p:sp>
      <p:sp>
        <p:nvSpPr>
          <p:cNvPr id="28" name="TextBox 27">
            <a:extLst>
              <a:ext uri="{FF2B5EF4-FFF2-40B4-BE49-F238E27FC236}">
                <a16:creationId xmlns:a16="http://schemas.microsoft.com/office/drawing/2014/main" id="{F3D50877-1454-2B4D-A0B0-FE60C6EDA8B7}"/>
              </a:ext>
            </a:extLst>
          </p:cNvPr>
          <p:cNvSpPr txBox="1"/>
          <p:nvPr/>
        </p:nvSpPr>
        <p:spPr>
          <a:xfrm>
            <a:off x="1671280" y="2418011"/>
            <a:ext cx="1173521" cy="346377"/>
          </a:xfrm>
          <a:prstGeom prst="rect">
            <a:avLst/>
          </a:prstGeom>
          <a:noFill/>
        </p:spPr>
        <p:txBody>
          <a:bodyPr wrap="square" rtlCol="0">
            <a:spAutoFit/>
          </a:bodyPr>
          <a:lstStyle/>
          <a:p>
            <a:pPr>
              <a:lnSpc>
                <a:spcPts val="2133"/>
              </a:lnSpc>
              <a:spcAft>
                <a:spcPts val="800"/>
              </a:spcAft>
            </a:pPr>
            <a:r>
              <a:rPr lang="en-US" sz="1600" dirty="0">
                <a:latin typeface="IBM Plex Sans" charset="0"/>
                <a:ea typeface="IBM Plex Sans" charset="0"/>
                <a:cs typeface="IBM Plex Sans" charset="0"/>
              </a:rPr>
              <a:t>PROJECT</a:t>
            </a:r>
          </a:p>
        </p:txBody>
      </p:sp>
      <p:pic>
        <p:nvPicPr>
          <p:cNvPr id="29" name="Picture 28">
            <a:extLst>
              <a:ext uri="{FF2B5EF4-FFF2-40B4-BE49-F238E27FC236}">
                <a16:creationId xmlns:a16="http://schemas.microsoft.com/office/drawing/2014/main" id="{01B77780-19B8-D649-A0AE-867372C45F13}"/>
              </a:ext>
            </a:extLst>
          </p:cNvPr>
          <p:cNvPicPr>
            <a:picLocks noChangeAspect="1"/>
          </p:cNvPicPr>
          <p:nvPr/>
        </p:nvPicPr>
        <p:blipFill>
          <a:blip r:embed="rId7"/>
          <a:stretch>
            <a:fillRect/>
          </a:stretch>
        </p:blipFill>
        <p:spPr>
          <a:xfrm>
            <a:off x="1849031" y="3049522"/>
            <a:ext cx="657399" cy="564185"/>
          </a:xfrm>
          <a:prstGeom prst="rect">
            <a:avLst/>
          </a:prstGeom>
        </p:spPr>
      </p:pic>
      <p:sp>
        <p:nvSpPr>
          <p:cNvPr id="31" name="TextBox 30">
            <a:extLst>
              <a:ext uri="{FF2B5EF4-FFF2-40B4-BE49-F238E27FC236}">
                <a16:creationId xmlns:a16="http://schemas.microsoft.com/office/drawing/2014/main" id="{A604CFC8-608E-CC42-9461-665BD9D51AAB}"/>
              </a:ext>
            </a:extLst>
          </p:cNvPr>
          <p:cNvSpPr txBox="1"/>
          <p:nvPr/>
        </p:nvSpPr>
        <p:spPr>
          <a:xfrm>
            <a:off x="4714240" y="1221969"/>
            <a:ext cx="1723136" cy="346377"/>
          </a:xfrm>
          <a:prstGeom prst="rect">
            <a:avLst/>
          </a:prstGeom>
          <a:noFill/>
        </p:spPr>
        <p:txBody>
          <a:bodyPr wrap="square" rtlCol="0">
            <a:spAutoFit/>
          </a:bodyPr>
          <a:lstStyle/>
          <a:p>
            <a:pPr>
              <a:lnSpc>
                <a:spcPts val="2133"/>
              </a:lnSpc>
              <a:spcAft>
                <a:spcPts val="800"/>
              </a:spcAft>
            </a:pPr>
            <a:r>
              <a:rPr lang="en-US" sz="1600" b="1" u="sng" dirty="0">
                <a:latin typeface="IBM Plex Sans" charset="0"/>
                <a:ea typeface="IBM Plex Sans" charset="0"/>
                <a:cs typeface="IBM Plex Sans" charset="0"/>
              </a:rPr>
              <a:t>MANAGE</a:t>
            </a:r>
          </a:p>
        </p:txBody>
      </p:sp>
      <p:pic>
        <p:nvPicPr>
          <p:cNvPr id="35" name="Picture 34">
            <a:extLst>
              <a:ext uri="{FF2B5EF4-FFF2-40B4-BE49-F238E27FC236}">
                <a16:creationId xmlns:a16="http://schemas.microsoft.com/office/drawing/2014/main" id="{38D4B16E-0DF0-F340-A4F1-BFC1B4911280}"/>
              </a:ext>
            </a:extLst>
          </p:cNvPr>
          <p:cNvPicPr>
            <a:picLocks noChangeAspect="1"/>
          </p:cNvPicPr>
          <p:nvPr/>
        </p:nvPicPr>
        <p:blipFill>
          <a:blip r:embed="rId8"/>
          <a:stretch>
            <a:fillRect/>
          </a:stretch>
        </p:blipFill>
        <p:spPr>
          <a:xfrm>
            <a:off x="4308517" y="1554859"/>
            <a:ext cx="2421467" cy="508000"/>
          </a:xfrm>
          <a:prstGeom prst="rect">
            <a:avLst/>
          </a:prstGeom>
        </p:spPr>
      </p:pic>
      <p:cxnSp>
        <p:nvCxnSpPr>
          <p:cNvPr id="39" name="Straight Connector 38">
            <a:extLst>
              <a:ext uri="{FF2B5EF4-FFF2-40B4-BE49-F238E27FC236}">
                <a16:creationId xmlns:a16="http://schemas.microsoft.com/office/drawing/2014/main" id="{2CF4407F-F6DB-6F49-B232-1247AFDAB530}"/>
              </a:ext>
            </a:extLst>
          </p:cNvPr>
          <p:cNvCxnSpPr/>
          <p:nvPr/>
        </p:nvCxnSpPr>
        <p:spPr bwMode="auto">
          <a:xfrm>
            <a:off x="5283200" y="1682497"/>
            <a:ext cx="0" cy="218736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40" name="Picture 39">
            <a:extLst>
              <a:ext uri="{FF2B5EF4-FFF2-40B4-BE49-F238E27FC236}">
                <a16:creationId xmlns:a16="http://schemas.microsoft.com/office/drawing/2014/main" id="{B8FD1AD9-C27E-CE4A-B02C-9C8504311B66}"/>
              </a:ext>
            </a:extLst>
          </p:cNvPr>
          <p:cNvPicPr>
            <a:picLocks noChangeAspect="1"/>
          </p:cNvPicPr>
          <p:nvPr/>
        </p:nvPicPr>
        <p:blipFill>
          <a:blip r:embed="rId9"/>
          <a:stretch>
            <a:fillRect/>
          </a:stretch>
        </p:blipFill>
        <p:spPr>
          <a:xfrm>
            <a:off x="4073187" y="2139989"/>
            <a:ext cx="819912" cy="731680"/>
          </a:xfrm>
          <a:prstGeom prst="rect">
            <a:avLst/>
          </a:prstGeom>
        </p:spPr>
      </p:pic>
      <p:sp>
        <p:nvSpPr>
          <p:cNvPr id="41" name="TextBox 40">
            <a:extLst>
              <a:ext uri="{FF2B5EF4-FFF2-40B4-BE49-F238E27FC236}">
                <a16:creationId xmlns:a16="http://schemas.microsoft.com/office/drawing/2014/main" id="{821F0B65-8AE0-404F-BC04-2412EE13A515}"/>
              </a:ext>
            </a:extLst>
          </p:cNvPr>
          <p:cNvSpPr txBox="1"/>
          <p:nvPr/>
        </p:nvSpPr>
        <p:spPr>
          <a:xfrm>
            <a:off x="3657600" y="2988142"/>
            <a:ext cx="1463040" cy="346377"/>
          </a:xfrm>
          <a:prstGeom prst="rect">
            <a:avLst/>
          </a:prstGeom>
          <a:noFill/>
        </p:spPr>
        <p:txBody>
          <a:bodyPr wrap="square" rtlCol="0">
            <a:spAutoFit/>
          </a:bodyPr>
          <a:lstStyle/>
          <a:p>
            <a:pPr>
              <a:lnSpc>
                <a:spcPts val="2133"/>
              </a:lnSpc>
              <a:spcAft>
                <a:spcPts val="800"/>
              </a:spcAft>
            </a:pPr>
            <a:r>
              <a:rPr lang="en-US" sz="1600" dirty="0">
                <a:latin typeface="IBM Plex Sans" charset="0"/>
                <a:ea typeface="IBM Plex Sans" charset="0"/>
                <a:cs typeface="IBM Plex Sans" charset="0"/>
              </a:rPr>
              <a:t>GRAFANA</a:t>
            </a:r>
          </a:p>
        </p:txBody>
      </p:sp>
      <p:sp>
        <p:nvSpPr>
          <p:cNvPr id="42" name="TextBox 41">
            <a:extLst>
              <a:ext uri="{FF2B5EF4-FFF2-40B4-BE49-F238E27FC236}">
                <a16:creationId xmlns:a16="http://schemas.microsoft.com/office/drawing/2014/main" id="{233A73BF-4DDA-8F43-96CE-7691C7C4F8A3}"/>
              </a:ext>
            </a:extLst>
          </p:cNvPr>
          <p:cNvSpPr txBox="1"/>
          <p:nvPr/>
        </p:nvSpPr>
        <p:spPr>
          <a:xfrm>
            <a:off x="3649565" y="3428645"/>
            <a:ext cx="1471076" cy="346377"/>
          </a:xfrm>
          <a:prstGeom prst="rect">
            <a:avLst/>
          </a:prstGeom>
          <a:noFill/>
        </p:spPr>
        <p:txBody>
          <a:bodyPr wrap="square" rtlCol="0">
            <a:spAutoFit/>
          </a:bodyPr>
          <a:lstStyle/>
          <a:p>
            <a:pPr>
              <a:lnSpc>
                <a:spcPts val="2133"/>
              </a:lnSpc>
              <a:spcAft>
                <a:spcPts val="800"/>
              </a:spcAft>
            </a:pPr>
            <a:r>
              <a:rPr lang="en-US" sz="1600" dirty="0">
                <a:latin typeface="IBM Plex Sans" charset="0"/>
                <a:ea typeface="IBM Plex Sans" charset="0"/>
                <a:cs typeface="IBM Plex Sans" charset="0"/>
              </a:rPr>
              <a:t>  ISTIO …</a:t>
            </a:r>
          </a:p>
        </p:txBody>
      </p:sp>
      <p:pic>
        <p:nvPicPr>
          <p:cNvPr id="43" name="Picture 42">
            <a:extLst>
              <a:ext uri="{FF2B5EF4-FFF2-40B4-BE49-F238E27FC236}">
                <a16:creationId xmlns:a16="http://schemas.microsoft.com/office/drawing/2014/main" id="{4459B3C3-CD01-B04B-B879-8E10C183495B}"/>
              </a:ext>
            </a:extLst>
          </p:cNvPr>
          <p:cNvPicPr>
            <a:picLocks noChangeAspect="1"/>
          </p:cNvPicPr>
          <p:nvPr/>
        </p:nvPicPr>
        <p:blipFill>
          <a:blip r:embed="rId9"/>
          <a:stretch>
            <a:fillRect/>
          </a:stretch>
        </p:blipFill>
        <p:spPr>
          <a:xfrm>
            <a:off x="5575808" y="2146917"/>
            <a:ext cx="819912" cy="731680"/>
          </a:xfrm>
          <a:prstGeom prst="rect">
            <a:avLst/>
          </a:prstGeom>
        </p:spPr>
      </p:pic>
      <p:sp>
        <p:nvSpPr>
          <p:cNvPr id="44" name="TextBox 43">
            <a:extLst>
              <a:ext uri="{FF2B5EF4-FFF2-40B4-BE49-F238E27FC236}">
                <a16:creationId xmlns:a16="http://schemas.microsoft.com/office/drawing/2014/main" id="{160734F1-0972-384D-95FF-B98367752A0C}"/>
              </a:ext>
            </a:extLst>
          </p:cNvPr>
          <p:cNvSpPr txBox="1"/>
          <p:nvPr/>
        </p:nvSpPr>
        <p:spPr>
          <a:xfrm>
            <a:off x="5519251" y="3044714"/>
            <a:ext cx="937471" cy="346377"/>
          </a:xfrm>
          <a:prstGeom prst="rect">
            <a:avLst/>
          </a:prstGeom>
          <a:noFill/>
        </p:spPr>
        <p:txBody>
          <a:bodyPr wrap="square" rtlCol="0">
            <a:spAutoFit/>
          </a:bodyPr>
          <a:lstStyle/>
          <a:p>
            <a:pPr>
              <a:lnSpc>
                <a:spcPts val="2133"/>
              </a:lnSpc>
              <a:spcAft>
                <a:spcPts val="800"/>
              </a:spcAft>
            </a:pPr>
            <a:r>
              <a:rPr lang="en-US" sz="1600" dirty="0">
                <a:latin typeface="IBM Plex Sans" charset="0"/>
                <a:ea typeface="IBM Plex Sans" charset="0"/>
                <a:cs typeface="IBM Plex Sans" charset="0"/>
              </a:rPr>
              <a:t>EFK</a:t>
            </a:r>
          </a:p>
        </p:txBody>
      </p:sp>
      <p:pic>
        <p:nvPicPr>
          <p:cNvPr id="45" name="Picture 44">
            <a:extLst>
              <a:ext uri="{FF2B5EF4-FFF2-40B4-BE49-F238E27FC236}">
                <a16:creationId xmlns:a16="http://schemas.microsoft.com/office/drawing/2014/main" id="{188E6B15-E5F6-B348-8B32-A409539456EC}"/>
              </a:ext>
            </a:extLst>
          </p:cNvPr>
          <p:cNvPicPr>
            <a:picLocks noChangeAspect="1"/>
          </p:cNvPicPr>
          <p:nvPr/>
        </p:nvPicPr>
        <p:blipFill>
          <a:blip r:embed="rId7"/>
          <a:stretch>
            <a:fillRect/>
          </a:stretch>
        </p:blipFill>
        <p:spPr>
          <a:xfrm>
            <a:off x="5673303" y="3468180"/>
            <a:ext cx="443205" cy="380363"/>
          </a:xfrm>
          <a:prstGeom prst="rect">
            <a:avLst/>
          </a:prstGeom>
        </p:spPr>
      </p:pic>
      <p:sp>
        <p:nvSpPr>
          <p:cNvPr id="46" name="TextBox 45">
            <a:extLst>
              <a:ext uri="{FF2B5EF4-FFF2-40B4-BE49-F238E27FC236}">
                <a16:creationId xmlns:a16="http://schemas.microsoft.com/office/drawing/2014/main" id="{9520CCBD-C1C9-EC40-A93E-2DED7F111F63}"/>
              </a:ext>
            </a:extLst>
          </p:cNvPr>
          <p:cNvSpPr txBox="1"/>
          <p:nvPr/>
        </p:nvSpPr>
        <p:spPr>
          <a:xfrm>
            <a:off x="8501888" y="1232303"/>
            <a:ext cx="1690624" cy="346377"/>
          </a:xfrm>
          <a:prstGeom prst="rect">
            <a:avLst/>
          </a:prstGeom>
          <a:noFill/>
        </p:spPr>
        <p:txBody>
          <a:bodyPr wrap="square" rtlCol="0">
            <a:spAutoFit/>
          </a:bodyPr>
          <a:lstStyle/>
          <a:p>
            <a:pPr>
              <a:lnSpc>
                <a:spcPts val="2133"/>
              </a:lnSpc>
              <a:spcAft>
                <a:spcPts val="800"/>
              </a:spcAft>
            </a:pPr>
            <a:r>
              <a:rPr lang="en-US" sz="1600" b="1" u="sng" dirty="0">
                <a:latin typeface="IBM Plex Sans" charset="0"/>
                <a:ea typeface="IBM Plex Sans" charset="0"/>
                <a:cs typeface="IBM Plex Sans" charset="0"/>
              </a:rPr>
              <a:t>SECURITY</a:t>
            </a:r>
          </a:p>
        </p:txBody>
      </p:sp>
      <p:cxnSp>
        <p:nvCxnSpPr>
          <p:cNvPr id="48" name="Straight Connector 47">
            <a:extLst>
              <a:ext uri="{FF2B5EF4-FFF2-40B4-BE49-F238E27FC236}">
                <a16:creationId xmlns:a16="http://schemas.microsoft.com/office/drawing/2014/main" id="{7195B590-FA59-C84E-9922-A0674AC25EC5}"/>
              </a:ext>
            </a:extLst>
          </p:cNvPr>
          <p:cNvCxnSpPr/>
          <p:nvPr/>
        </p:nvCxnSpPr>
        <p:spPr bwMode="auto">
          <a:xfrm>
            <a:off x="9070848" y="1612665"/>
            <a:ext cx="0" cy="217413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899BC338-7BE3-A546-A397-95724DBF1DD7}"/>
              </a:ext>
            </a:extLst>
          </p:cNvPr>
          <p:cNvSpPr txBox="1"/>
          <p:nvPr/>
        </p:nvSpPr>
        <p:spPr>
          <a:xfrm>
            <a:off x="8128000" y="1682498"/>
            <a:ext cx="617728" cy="346377"/>
          </a:xfrm>
          <a:prstGeom prst="rect">
            <a:avLst/>
          </a:prstGeom>
          <a:noFill/>
        </p:spPr>
        <p:txBody>
          <a:bodyPr wrap="square" rtlCol="0">
            <a:spAutoFit/>
          </a:bodyPr>
          <a:lstStyle/>
          <a:p>
            <a:pPr>
              <a:lnSpc>
                <a:spcPts val="2133"/>
              </a:lnSpc>
              <a:spcAft>
                <a:spcPts val="800"/>
              </a:spcAft>
            </a:pPr>
            <a:r>
              <a:rPr lang="en-US" sz="1600" dirty="0">
                <a:latin typeface="IBM Plex Sans" charset="0"/>
                <a:ea typeface="IBM Plex Sans" charset="0"/>
                <a:cs typeface="IBM Plex Sans" charset="0"/>
              </a:rPr>
              <a:t>K8S</a:t>
            </a:r>
          </a:p>
        </p:txBody>
      </p:sp>
      <p:sp>
        <p:nvSpPr>
          <p:cNvPr id="50" name="TextBox 49">
            <a:extLst>
              <a:ext uri="{FF2B5EF4-FFF2-40B4-BE49-F238E27FC236}">
                <a16:creationId xmlns:a16="http://schemas.microsoft.com/office/drawing/2014/main" id="{3057E306-0977-5040-9348-B1D1E99B4B29}"/>
              </a:ext>
            </a:extLst>
          </p:cNvPr>
          <p:cNvSpPr txBox="1"/>
          <p:nvPr/>
        </p:nvSpPr>
        <p:spPr>
          <a:xfrm>
            <a:off x="9141828" y="1682497"/>
            <a:ext cx="1420985" cy="346377"/>
          </a:xfrm>
          <a:prstGeom prst="rect">
            <a:avLst/>
          </a:prstGeom>
          <a:noFill/>
        </p:spPr>
        <p:txBody>
          <a:bodyPr wrap="square" rtlCol="0">
            <a:spAutoFit/>
          </a:bodyPr>
          <a:lstStyle/>
          <a:p>
            <a:pPr>
              <a:lnSpc>
                <a:spcPts val="2133"/>
              </a:lnSpc>
              <a:spcAft>
                <a:spcPts val="800"/>
              </a:spcAft>
            </a:pPr>
            <a:r>
              <a:rPr lang="en-US" sz="1600" dirty="0">
                <a:latin typeface="IBM Plex Sans" charset="0"/>
                <a:ea typeface="IBM Plex Sans" charset="0"/>
                <a:cs typeface="IBM Plex Sans" charset="0"/>
              </a:rPr>
              <a:t>OPENSHIFT</a:t>
            </a:r>
          </a:p>
        </p:txBody>
      </p:sp>
      <p:sp>
        <p:nvSpPr>
          <p:cNvPr id="51" name="TextBox 50">
            <a:extLst>
              <a:ext uri="{FF2B5EF4-FFF2-40B4-BE49-F238E27FC236}">
                <a16:creationId xmlns:a16="http://schemas.microsoft.com/office/drawing/2014/main" id="{92C9ADBF-0329-E144-81F7-72AB9223FDB8}"/>
              </a:ext>
            </a:extLst>
          </p:cNvPr>
          <p:cNvSpPr txBox="1"/>
          <p:nvPr/>
        </p:nvSpPr>
        <p:spPr>
          <a:xfrm>
            <a:off x="8059973" y="2294446"/>
            <a:ext cx="848313" cy="346377"/>
          </a:xfrm>
          <a:prstGeom prst="rect">
            <a:avLst/>
          </a:prstGeom>
          <a:noFill/>
        </p:spPr>
        <p:txBody>
          <a:bodyPr wrap="square" rtlCol="0">
            <a:spAutoFit/>
          </a:bodyPr>
          <a:lstStyle/>
          <a:p>
            <a:pPr>
              <a:lnSpc>
                <a:spcPts val="2133"/>
              </a:lnSpc>
              <a:spcAft>
                <a:spcPts val="800"/>
              </a:spcAft>
            </a:pPr>
            <a:r>
              <a:rPr lang="en-US" sz="1600" dirty="0">
                <a:latin typeface="IBM Plex Sans" charset="0"/>
                <a:ea typeface="IBM Plex Sans" charset="0"/>
                <a:cs typeface="IBM Plex Sans" charset="0"/>
              </a:rPr>
              <a:t>RBAC</a:t>
            </a:r>
          </a:p>
        </p:txBody>
      </p:sp>
      <p:sp>
        <p:nvSpPr>
          <p:cNvPr id="52" name="TextBox 51">
            <a:extLst>
              <a:ext uri="{FF2B5EF4-FFF2-40B4-BE49-F238E27FC236}">
                <a16:creationId xmlns:a16="http://schemas.microsoft.com/office/drawing/2014/main" id="{B5324147-F506-0444-BA8E-CAC6E50F7451}"/>
              </a:ext>
            </a:extLst>
          </p:cNvPr>
          <p:cNvSpPr txBox="1"/>
          <p:nvPr/>
        </p:nvSpPr>
        <p:spPr>
          <a:xfrm>
            <a:off x="8128000" y="2703077"/>
            <a:ext cx="780285" cy="346377"/>
          </a:xfrm>
          <a:prstGeom prst="rect">
            <a:avLst/>
          </a:prstGeom>
          <a:noFill/>
        </p:spPr>
        <p:txBody>
          <a:bodyPr wrap="square" rtlCol="0">
            <a:spAutoFit/>
          </a:bodyPr>
          <a:lstStyle/>
          <a:p>
            <a:pPr>
              <a:lnSpc>
                <a:spcPts val="2133"/>
              </a:lnSpc>
              <a:spcAft>
                <a:spcPts val="800"/>
              </a:spcAft>
            </a:pPr>
            <a:r>
              <a:rPr lang="en-US" sz="1600" dirty="0">
                <a:latin typeface="IBM Plex Sans" charset="0"/>
                <a:ea typeface="IBM Plex Sans" charset="0"/>
                <a:cs typeface="IBM Plex Sans" charset="0"/>
              </a:rPr>
              <a:t>IAM</a:t>
            </a:r>
          </a:p>
        </p:txBody>
      </p:sp>
      <p:sp>
        <p:nvSpPr>
          <p:cNvPr id="53" name="TextBox 52">
            <a:extLst>
              <a:ext uri="{FF2B5EF4-FFF2-40B4-BE49-F238E27FC236}">
                <a16:creationId xmlns:a16="http://schemas.microsoft.com/office/drawing/2014/main" id="{CCF6B5F5-5FD1-364C-8A6A-500CCAF48CBB}"/>
              </a:ext>
            </a:extLst>
          </p:cNvPr>
          <p:cNvSpPr txBox="1"/>
          <p:nvPr/>
        </p:nvSpPr>
        <p:spPr>
          <a:xfrm>
            <a:off x="8059973" y="3124347"/>
            <a:ext cx="848313" cy="346377"/>
          </a:xfrm>
          <a:prstGeom prst="rect">
            <a:avLst/>
          </a:prstGeom>
          <a:noFill/>
        </p:spPr>
        <p:txBody>
          <a:bodyPr wrap="square" rtlCol="0">
            <a:spAutoFit/>
          </a:bodyPr>
          <a:lstStyle/>
          <a:p>
            <a:pPr>
              <a:lnSpc>
                <a:spcPts val="2133"/>
              </a:lnSpc>
              <a:spcAft>
                <a:spcPts val="800"/>
              </a:spcAft>
            </a:pPr>
            <a:r>
              <a:rPr lang="en-US" sz="1600" dirty="0">
                <a:latin typeface="IBM Plex Sans" charset="0"/>
                <a:ea typeface="IBM Plex Sans" charset="0"/>
                <a:cs typeface="IBM Plex Sans" charset="0"/>
              </a:rPr>
              <a:t>AUTH</a:t>
            </a:r>
          </a:p>
        </p:txBody>
      </p:sp>
      <p:sp>
        <p:nvSpPr>
          <p:cNvPr id="54" name="TextBox 53">
            <a:extLst>
              <a:ext uri="{FF2B5EF4-FFF2-40B4-BE49-F238E27FC236}">
                <a16:creationId xmlns:a16="http://schemas.microsoft.com/office/drawing/2014/main" id="{06684CAE-79D7-7B47-AA4E-43F5A0F228FD}"/>
              </a:ext>
            </a:extLst>
          </p:cNvPr>
          <p:cNvSpPr txBox="1"/>
          <p:nvPr/>
        </p:nvSpPr>
        <p:spPr>
          <a:xfrm>
            <a:off x="9302509" y="2326641"/>
            <a:ext cx="1251699" cy="346377"/>
          </a:xfrm>
          <a:prstGeom prst="rect">
            <a:avLst/>
          </a:prstGeom>
          <a:noFill/>
        </p:spPr>
        <p:txBody>
          <a:bodyPr wrap="square" rtlCol="0">
            <a:spAutoFit/>
          </a:bodyPr>
          <a:lstStyle/>
          <a:p>
            <a:pPr>
              <a:lnSpc>
                <a:spcPts val="2133"/>
              </a:lnSpc>
              <a:spcAft>
                <a:spcPts val="800"/>
              </a:spcAft>
            </a:pPr>
            <a:r>
              <a:rPr lang="en-US" sz="1600" dirty="0">
                <a:latin typeface="IBM Plex Sans" charset="0"/>
                <a:ea typeface="IBM Plex Sans" charset="0"/>
                <a:cs typeface="IBM Plex Sans" charset="0"/>
              </a:rPr>
              <a:t>PROJECT</a:t>
            </a:r>
          </a:p>
        </p:txBody>
      </p:sp>
      <p:pic>
        <p:nvPicPr>
          <p:cNvPr id="55" name="Picture 54">
            <a:extLst>
              <a:ext uri="{FF2B5EF4-FFF2-40B4-BE49-F238E27FC236}">
                <a16:creationId xmlns:a16="http://schemas.microsoft.com/office/drawing/2014/main" id="{CA1B9E78-9D5B-E247-B894-19446FEB29DF}"/>
              </a:ext>
            </a:extLst>
          </p:cNvPr>
          <p:cNvPicPr>
            <a:picLocks noChangeAspect="1"/>
          </p:cNvPicPr>
          <p:nvPr/>
        </p:nvPicPr>
        <p:blipFill>
          <a:blip r:embed="rId7"/>
          <a:stretch>
            <a:fillRect/>
          </a:stretch>
        </p:blipFill>
        <p:spPr>
          <a:xfrm>
            <a:off x="9523619" y="2970785"/>
            <a:ext cx="657399" cy="564185"/>
          </a:xfrm>
          <a:prstGeom prst="rect">
            <a:avLst/>
          </a:prstGeom>
        </p:spPr>
      </p:pic>
    </p:spTree>
    <p:extLst>
      <p:ext uri="{BB962C8B-B14F-4D97-AF65-F5344CB8AC3E}">
        <p14:creationId xmlns:p14="http://schemas.microsoft.com/office/powerpoint/2010/main" val="2698463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7BBA-DDF0-5840-9DE1-FD6AB9A59AF3}"/>
              </a:ext>
            </a:extLst>
          </p:cNvPr>
          <p:cNvSpPr>
            <a:spLocks noGrp="1"/>
          </p:cNvSpPr>
          <p:nvPr>
            <p:ph type="title"/>
          </p:nvPr>
        </p:nvSpPr>
        <p:spPr>
          <a:xfrm>
            <a:off x="296743" y="0"/>
            <a:ext cx="11098785" cy="5741081"/>
          </a:xfrm>
        </p:spPr>
        <p:txBody>
          <a:bodyPr>
            <a:normAutofit fontScale="90000"/>
          </a:bodyPr>
          <a:lstStyle/>
          <a:p>
            <a:br>
              <a:rPr lang="en-US" dirty="0"/>
            </a:br>
            <a:br>
              <a:rPr lang="en-US" dirty="0"/>
            </a:br>
            <a:r>
              <a:rPr lang="en-IN" b="1" dirty="0"/>
              <a:t>Move &amp; Modernize apps - Docker,k8s,OpenShift</a:t>
            </a:r>
            <a:br>
              <a:rPr lang="en-IN" b="1" dirty="0"/>
            </a:br>
            <a:br>
              <a:rPr lang="en-US" dirty="0"/>
            </a:br>
            <a:r>
              <a:rPr lang="en-US" dirty="0">
                <a:solidFill>
                  <a:schemeClr val="bg1"/>
                </a:solidFill>
              </a:rPr>
              <a:t>—</a:t>
            </a: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r>
              <a:rPr lang="en-US" dirty="0">
                <a:solidFill>
                  <a:schemeClr val="bg1"/>
                </a:solidFill>
              </a:rPr>
              <a:t>     </a:t>
            </a:r>
            <a:br>
              <a:rPr lang="en-US" dirty="0">
                <a:solidFill>
                  <a:schemeClr val="bg1"/>
                </a:solidFill>
              </a:rPr>
            </a:b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405555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B978D-D3AC-9D47-9C92-6FFB28F6DF47}"/>
              </a:ext>
            </a:extLst>
          </p:cNvPr>
          <p:cNvSpPr>
            <a:spLocks noGrp="1"/>
          </p:cNvSpPr>
          <p:nvPr>
            <p:ph type="title"/>
          </p:nvPr>
        </p:nvSpPr>
        <p:spPr>
          <a:xfrm>
            <a:off x="280416" y="234040"/>
            <a:ext cx="8692896" cy="1066800"/>
          </a:xfrm>
        </p:spPr>
        <p:txBody>
          <a:bodyPr/>
          <a:lstStyle/>
          <a:p>
            <a:endParaRPr lang="en-US" sz="3733" i="1" dirty="0"/>
          </a:p>
        </p:txBody>
      </p:sp>
      <p:sp>
        <p:nvSpPr>
          <p:cNvPr id="3" name="Footer Placeholder 2">
            <a:extLst>
              <a:ext uri="{FF2B5EF4-FFF2-40B4-BE49-F238E27FC236}">
                <a16:creationId xmlns:a16="http://schemas.microsoft.com/office/drawing/2014/main" id="{285FDC16-7D21-C340-BE4B-138D9D07B331}"/>
              </a:ext>
            </a:extLst>
          </p:cNvPr>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a:extLst>
              <a:ext uri="{FF2B5EF4-FFF2-40B4-BE49-F238E27FC236}">
                <a16:creationId xmlns:a16="http://schemas.microsoft.com/office/drawing/2014/main" id="{0CC14CD1-898C-FC40-B3DA-0B03C0A9B433}"/>
              </a:ext>
            </a:extLst>
          </p:cNvPr>
          <p:cNvSpPr>
            <a:spLocks noGrp="1"/>
          </p:cNvSpPr>
          <p:nvPr>
            <p:ph type="sldNum" sz="quarter" idx="11"/>
          </p:nvPr>
        </p:nvSpPr>
        <p:spPr/>
        <p:txBody>
          <a:bodyPr/>
          <a:lstStyle/>
          <a:p>
            <a:fld id="{59395FB3-9C97-154F-86B2-7E381B951268}" type="slidenum">
              <a:rPr lang="en-US" smtClean="0"/>
              <a:pPr/>
              <a:t>30</a:t>
            </a:fld>
            <a:endParaRPr lang="en-US" dirty="0"/>
          </a:p>
        </p:txBody>
      </p:sp>
      <p:sp>
        <p:nvSpPr>
          <p:cNvPr id="5" name="Text Placeholder 4">
            <a:extLst>
              <a:ext uri="{FF2B5EF4-FFF2-40B4-BE49-F238E27FC236}">
                <a16:creationId xmlns:a16="http://schemas.microsoft.com/office/drawing/2014/main" id="{C401966C-C130-9C4F-B621-5391FF4E4A7C}"/>
              </a:ext>
            </a:extLst>
          </p:cNvPr>
          <p:cNvSpPr>
            <a:spLocks noGrp="1"/>
          </p:cNvSpPr>
          <p:nvPr>
            <p:ph type="body" sz="quarter" idx="12"/>
          </p:nvPr>
        </p:nvSpPr>
        <p:spPr>
          <a:xfrm>
            <a:off x="11769344" y="5772150"/>
            <a:ext cx="117856" cy="222249"/>
          </a:xfrm>
        </p:spPr>
        <p:txBody>
          <a:bodyPr>
            <a:normAutofit fontScale="40000" lnSpcReduction="20000"/>
          </a:bodyPr>
          <a:lstStyle/>
          <a:p>
            <a:endParaRPr lang="en-US" dirty="0">
              <a:solidFill>
                <a:schemeClr val="bg1"/>
              </a:solidFill>
            </a:endParaRPr>
          </a:p>
        </p:txBody>
      </p:sp>
      <p:sp>
        <p:nvSpPr>
          <p:cNvPr id="6" name="Text Placeholder 5">
            <a:extLst>
              <a:ext uri="{FF2B5EF4-FFF2-40B4-BE49-F238E27FC236}">
                <a16:creationId xmlns:a16="http://schemas.microsoft.com/office/drawing/2014/main" id="{D49F7064-4C6D-0D41-B12C-3C136CF33822}"/>
              </a:ext>
            </a:extLst>
          </p:cNvPr>
          <p:cNvSpPr>
            <a:spLocks noGrp="1"/>
          </p:cNvSpPr>
          <p:nvPr>
            <p:ph type="body" sz="quarter" idx="13"/>
          </p:nvPr>
        </p:nvSpPr>
        <p:spPr>
          <a:xfrm>
            <a:off x="292608" y="1300840"/>
            <a:ext cx="10371328" cy="4693560"/>
          </a:xfrm>
        </p:spPr>
        <p:txBody>
          <a:bodyPr/>
          <a:lstStyle/>
          <a:p>
            <a:endParaRPr lang="en-US" sz="2400" dirty="0"/>
          </a:p>
          <a:p>
            <a:endParaRPr lang="en-US" sz="2400" dirty="0"/>
          </a:p>
          <a:p>
            <a:r>
              <a:rPr lang="en-US" sz="2400" dirty="0"/>
              <a:t>Kubernetes and Openshift share some resource types-</a:t>
            </a:r>
          </a:p>
          <a:p>
            <a:pPr lvl="2"/>
            <a:endParaRPr lang="en-US" sz="2400" dirty="0"/>
          </a:p>
          <a:p>
            <a:pPr marL="497404" lvl="2" indent="-228594">
              <a:buFont typeface="Arial" panose="020B0604020202020204" pitchFamily="34" charset="0"/>
              <a:buChar char="•"/>
            </a:pPr>
            <a:r>
              <a:rPr lang="en-US" sz="2400" dirty="0"/>
              <a:t>Pods</a:t>
            </a:r>
          </a:p>
          <a:p>
            <a:pPr marL="497404" lvl="2" indent="-228594">
              <a:buFont typeface="Arial" panose="020B0604020202020204" pitchFamily="34" charset="0"/>
              <a:buChar char="•"/>
            </a:pPr>
            <a:r>
              <a:rPr lang="en-US" sz="2400" dirty="0"/>
              <a:t>Namespaces</a:t>
            </a:r>
          </a:p>
          <a:p>
            <a:pPr marL="497404" lvl="2" indent="-228594">
              <a:buFont typeface="Arial" panose="020B0604020202020204" pitchFamily="34" charset="0"/>
              <a:buChar char="•"/>
            </a:pPr>
            <a:r>
              <a:rPr lang="en-US" sz="2400" dirty="0"/>
              <a:t>Deployment config</a:t>
            </a:r>
          </a:p>
          <a:p>
            <a:pPr marL="497404" lvl="2" indent="-228594">
              <a:buFont typeface="Arial" panose="020B0604020202020204" pitchFamily="34" charset="0"/>
              <a:buChar char="•"/>
            </a:pPr>
            <a:r>
              <a:rPr lang="en-US" sz="2400" dirty="0"/>
              <a:t>Services</a:t>
            </a:r>
          </a:p>
          <a:p>
            <a:pPr marL="497404" lvl="2" indent="-228594">
              <a:buFont typeface="Arial" panose="020B0604020202020204" pitchFamily="34" charset="0"/>
              <a:buChar char="•"/>
            </a:pPr>
            <a:r>
              <a:rPr lang="en-US" sz="2400" dirty="0"/>
              <a:t>Persistent Volumes and Volume claims</a:t>
            </a:r>
          </a:p>
          <a:p>
            <a:pPr marL="497404" lvl="2" indent="-228594">
              <a:buFont typeface="Arial" panose="020B0604020202020204" pitchFamily="34" charset="0"/>
              <a:buChar char="•"/>
            </a:pPr>
            <a:r>
              <a:rPr lang="en-US" sz="2400" dirty="0"/>
              <a:t>Secrets</a:t>
            </a:r>
          </a:p>
        </p:txBody>
      </p:sp>
      <p:sp>
        <p:nvSpPr>
          <p:cNvPr id="9" name="Rounded Rectangle 8">
            <a:extLst>
              <a:ext uri="{FF2B5EF4-FFF2-40B4-BE49-F238E27FC236}">
                <a16:creationId xmlns:a16="http://schemas.microsoft.com/office/drawing/2014/main" id="{8F9F25C6-D116-DA44-A21E-2B3CEB10382C}"/>
              </a:ext>
            </a:extLst>
          </p:cNvPr>
          <p:cNvSpPr/>
          <p:nvPr/>
        </p:nvSpPr>
        <p:spPr bwMode="auto">
          <a:xfrm>
            <a:off x="0" y="154473"/>
            <a:ext cx="12192000" cy="1225935"/>
          </a:xfrm>
          <a:prstGeom prst="roundRect">
            <a:avLst/>
          </a:prstGeom>
          <a:solidFill>
            <a:schemeClr val="accent4"/>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8000" tIns="48000" rIns="48000" bIns="48000" numCol="1" spcCol="0" rtlCol="0" fromWordArt="0" anchor="t" anchorCtr="0" forceAA="0" compatLnSpc="1">
            <a:prstTxWarp prst="textNoShape">
              <a:avLst/>
            </a:prstTxWarp>
            <a:noAutofit/>
          </a:bodyPr>
          <a:lstStyle/>
          <a:p>
            <a:pPr defTabSz="1219170" fontAlgn="base">
              <a:lnSpc>
                <a:spcPts val="2133"/>
              </a:lnSpc>
              <a:spcBef>
                <a:spcPct val="0"/>
              </a:spcBef>
              <a:spcAft>
                <a:spcPts val="800"/>
              </a:spcAft>
            </a:pPr>
            <a:endParaRPr lang="en-US" sz="3733" dirty="0">
              <a:ln w="0"/>
              <a:solidFill>
                <a:schemeClr val="tx1"/>
              </a:solidFill>
              <a:effectLst>
                <a:outerShdw blurRad="38100" dist="19050" dir="2700000" algn="tl" rotWithShape="0">
                  <a:schemeClr val="dk1">
                    <a:alpha val="40000"/>
                  </a:schemeClr>
                </a:outerShdw>
              </a:effectLst>
              <a:latin typeface="+mj-lt"/>
            </a:endParaRPr>
          </a:p>
          <a:p>
            <a:pPr defTabSz="1219170" fontAlgn="base">
              <a:lnSpc>
                <a:spcPts val="2133"/>
              </a:lnSpc>
              <a:spcBef>
                <a:spcPct val="0"/>
              </a:spcBef>
              <a:spcAft>
                <a:spcPts val="800"/>
              </a:spcAft>
            </a:pPr>
            <a:r>
              <a:rPr lang="en-US" sz="3733" dirty="0">
                <a:ln w="0"/>
                <a:solidFill>
                  <a:schemeClr val="tx1"/>
                </a:solidFill>
                <a:effectLst>
                  <a:outerShdw blurRad="38100" dist="19050" dir="2700000" algn="tl" rotWithShape="0">
                    <a:schemeClr val="dk1">
                      <a:alpha val="40000"/>
                    </a:schemeClr>
                  </a:outerShdw>
                </a:effectLst>
                <a:latin typeface="+mj-lt"/>
              </a:rPr>
              <a:t>Shared resource types:</a:t>
            </a:r>
          </a:p>
        </p:txBody>
      </p:sp>
    </p:spTree>
    <p:extLst>
      <p:ext uri="{BB962C8B-B14F-4D97-AF65-F5344CB8AC3E}">
        <p14:creationId xmlns:p14="http://schemas.microsoft.com/office/powerpoint/2010/main" val="414538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B978D-D3AC-9D47-9C92-6FFB28F6DF47}"/>
              </a:ext>
            </a:extLst>
          </p:cNvPr>
          <p:cNvSpPr>
            <a:spLocks noGrp="1"/>
          </p:cNvSpPr>
          <p:nvPr>
            <p:ph type="title"/>
          </p:nvPr>
        </p:nvSpPr>
        <p:spPr>
          <a:xfrm>
            <a:off x="280416" y="234040"/>
            <a:ext cx="8692896" cy="1066800"/>
          </a:xfrm>
        </p:spPr>
        <p:txBody>
          <a:bodyPr/>
          <a:lstStyle/>
          <a:p>
            <a:endParaRPr lang="en-US" sz="3733" i="1" dirty="0"/>
          </a:p>
        </p:txBody>
      </p:sp>
      <p:sp>
        <p:nvSpPr>
          <p:cNvPr id="3" name="Footer Placeholder 2">
            <a:extLst>
              <a:ext uri="{FF2B5EF4-FFF2-40B4-BE49-F238E27FC236}">
                <a16:creationId xmlns:a16="http://schemas.microsoft.com/office/drawing/2014/main" id="{285FDC16-7D21-C340-BE4B-138D9D07B331}"/>
              </a:ext>
            </a:extLst>
          </p:cNvPr>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a:extLst>
              <a:ext uri="{FF2B5EF4-FFF2-40B4-BE49-F238E27FC236}">
                <a16:creationId xmlns:a16="http://schemas.microsoft.com/office/drawing/2014/main" id="{0CC14CD1-898C-FC40-B3DA-0B03C0A9B433}"/>
              </a:ext>
            </a:extLst>
          </p:cNvPr>
          <p:cNvSpPr>
            <a:spLocks noGrp="1"/>
          </p:cNvSpPr>
          <p:nvPr>
            <p:ph type="sldNum" sz="quarter" idx="11"/>
          </p:nvPr>
        </p:nvSpPr>
        <p:spPr/>
        <p:txBody>
          <a:bodyPr/>
          <a:lstStyle/>
          <a:p>
            <a:fld id="{59395FB3-9C97-154F-86B2-7E381B951268}" type="slidenum">
              <a:rPr lang="en-US" smtClean="0"/>
              <a:pPr/>
              <a:t>31</a:t>
            </a:fld>
            <a:endParaRPr lang="en-US" dirty="0"/>
          </a:p>
        </p:txBody>
      </p:sp>
      <p:sp>
        <p:nvSpPr>
          <p:cNvPr id="5" name="Text Placeholder 4">
            <a:extLst>
              <a:ext uri="{FF2B5EF4-FFF2-40B4-BE49-F238E27FC236}">
                <a16:creationId xmlns:a16="http://schemas.microsoft.com/office/drawing/2014/main" id="{C401966C-C130-9C4F-B621-5391FF4E4A7C}"/>
              </a:ext>
            </a:extLst>
          </p:cNvPr>
          <p:cNvSpPr>
            <a:spLocks noGrp="1"/>
          </p:cNvSpPr>
          <p:nvPr>
            <p:ph type="body" sz="quarter" idx="12"/>
          </p:nvPr>
        </p:nvSpPr>
        <p:spPr>
          <a:xfrm>
            <a:off x="11769344" y="5772150"/>
            <a:ext cx="117856" cy="222249"/>
          </a:xfrm>
        </p:spPr>
        <p:txBody>
          <a:bodyPr>
            <a:normAutofit fontScale="40000" lnSpcReduction="20000"/>
          </a:bodyPr>
          <a:lstStyle/>
          <a:p>
            <a:endParaRPr lang="en-US" dirty="0">
              <a:solidFill>
                <a:schemeClr val="bg1"/>
              </a:solidFill>
            </a:endParaRPr>
          </a:p>
        </p:txBody>
      </p:sp>
      <p:sp>
        <p:nvSpPr>
          <p:cNvPr id="6" name="Text Placeholder 5">
            <a:extLst>
              <a:ext uri="{FF2B5EF4-FFF2-40B4-BE49-F238E27FC236}">
                <a16:creationId xmlns:a16="http://schemas.microsoft.com/office/drawing/2014/main" id="{D49F7064-4C6D-0D41-B12C-3C136CF33822}"/>
              </a:ext>
            </a:extLst>
          </p:cNvPr>
          <p:cNvSpPr>
            <a:spLocks noGrp="1"/>
          </p:cNvSpPr>
          <p:nvPr>
            <p:ph type="body" sz="quarter" idx="13"/>
          </p:nvPr>
        </p:nvSpPr>
        <p:spPr>
          <a:xfrm>
            <a:off x="292608" y="1300840"/>
            <a:ext cx="10371328" cy="4693560"/>
          </a:xfrm>
        </p:spPr>
        <p:txBody>
          <a:bodyPr/>
          <a:lstStyle/>
          <a:p>
            <a:endParaRPr lang="en-US" sz="2400" dirty="0"/>
          </a:p>
          <a:p>
            <a:r>
              <a:rPr lang="en-US" sz="2400" dirty="0"/>
              <a:t>Some resource types are unique to OpenShift</a:t>
            </a:r>
          </a:p>
          <a:p>
            <a:endParaRPr lang="en-US" sz="2400" dirty="0"/>
          </a:p>
          <a:p>
            <a:pPr marL="960943" lvl="3" indent="-380990">
              <a:buFont typeface="Arial" panose="020B0604020202020204" pitchFamily="34" charset="0"/>
              <a:buChar char="•"/>
            </a:pPr>
            <a:r>
              <a:rPr lang="en-US" sz="2400" dirty="0"/>
              <a:t>Image</a:t>
            </a:r>
          </a:p>
          <a:p>
            <a:pPr marL="960943" lvl="3" indent="-380990">
              <a:buFont typeface="Arial" panose="020B0604020202020204" pitchFamily="34" charset="0"/>
              <a:buChar char="•"/>
            </a:pPr>
            <a:r>
              <a:rPr lang="en-US" sz="2400" dirty="0"/>
              <a:t>Image streams</a:t>
            </a:r>
          </a:p>
          <a:p>
            <a:pPr marL="960943" lvl="3" indent="-380990">
              <a:buFont typeface="Arial" panose="020B0604020202020204" pitchFamily="34" charset="0"/>
              <a:buChar char="•"/>
            </a:pPr>
            <a:r>
              <a:rPr lang="en-US" sz="2400" dirty="0"/>
              <a:t>templates</a:t>
            </a:r>
          </a:p>
        </p:txBody>
      </p:sp>
      <p:sp>
        <p:nvSpPr>
          <p:cNvPr id="7" name="Rounded Rectangle 6">
            <a:extLst>
              <a:ext uri="{FF2B5EF4-FFF2-40B4-BE49-F238E27FC236}">
                <a16:creationId xmlns:a16="http://schemas.microsoft.com/office/drawing/2014/main" id="{3BA2C4AE-3292-154E-AFD8-BD0F483708F2}"/>
              </a:ext>
            </a:extLst>
          </p:cNvPr>
          <p:cNvSpPr/>
          <p:nvPr/>
        </p:nvSpPr>
        <p:spPr bwMode="auto">
          <a:xfrm>
            <a:off x="0" y="157603"/>
            <a:ext cx="12192000" cy="1225935"/>
          </a:xfrm>
          <a:prstGeom prst="roundRect">
            <a:avLst/>
          </a:prstGeom>
          <a:solidFill>
            <a:schemeClr val="accent4"/>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8000" tIns="48000" rIns="48000" bIns="48000" numCol="1" spcCol="0" rtlCol="0" fromWordArt="0" anchor="t" anchorCtr="0" forceAA="0" compatLnSpc="1">
            <a:prstTxWarp prst="textNoShape">
              <a:avLst/>
            </a:prstTxWarp>
            <a:noAutofit/>
          </a:bodyPr>
          <a:lstStyle/>
          <a:p>
            <a:pPr defTabSz="1219170" fontAlgn="base">
              <a:lnSpc>
                <a:spcPts val="2133"/>
              </a:lnSpc>
              <a:spcBef>
                <a:spcPct val="0"/>
              </a:spcBef>
              <a:spcAft>
                <a:spcPts val="800"/>
              </a:spcAft>
            </a:pPr>
            <a:endParaRPr lang="en-US" sz="3733" dirty="0">
              <a:ln w="0"/>
              <a:solidFill>
                <a:schemeClr val="tx1"/>
              </a:solidFill>
              <a:effectLst>
                <a:outerShdw blurRad="38100" dist="19050" dir="2700000" algn="tl" rotWithShape="0">
                  <a:schemeClr val="dk1">
                    <a:alpha val="40000"/>
                  </a:schemeClr>
                </a:outerShdw>
              </a:effectLst>
              <a:latin typeface="+mj-lt"/>
            </a:endParaRPr>
          </a:p>
          <a:p>
            <a:pPr defTabSz="1219170" fontAlgn="base">
              <a:lnSpc>
                <a:spcPts val="2133"/>
              </a:lnSpc>
              <a:spcBef>
                <a:spcPct val="0"/>
              </a:spcBef>
              <a:spcAft>
                <a:spcPts val="800"/>
              </a:spcAft>
            </a:pPr>
            <a:r>
              <a:rPr lang="en-US" sz="3733" dirty="0">
                <a:ln w="0"/>
                <a:solidFill>
                  <a:schemeClr val="tx1"/>
                </a:solidFill>
                <a:effectLst>
                  <a:outerShdw blurRad="38100" dist="19050" dir="2700000" algn="tl" rotWithShape="0">
                    <a:schemeClr val="dk1">
                      <a:alpha val="40000"/>
                    </a:schemeClr>
                  </a:outerShdw>
                </a:effectLst>
                <a:latin typeface="+mj-lt"/>
              </a:rPr>
              <a:t>Openshift resource types:</a:t>
            </a:r>
          </a:p>
        </p:txBody>
      </p:sp>
    </p:spTree>
    <p:extLst>
      <p:ext uri="{BB962C8B-B14F-4D97-AF65-F5344CB8AC3E}">
        <p14:creationId xmlns:p14="http://schemas.microsoft.com/office/powerpoint/2010/main" val="3754617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57D9C-2F32-4642-80BE-DE2F7DEFF404}"/>
              </a:ext>
            </a:extLst>
          </p:cNvPr>
          <p:cNvSpPr>
            <a:spLocks noGrp="1"/>
          </p:cNvSpPr>
          <p:nvPr>
            <p:ph type="title"/>
          </p:nvPr>
        </p:nvSpPr>
        <p:spPr>
          <a:xfrm>
            <a:off x="642409" y="548820"/>
            <a:ext cx="7858740" cy="5760360"/>
          </a:xfrm>
        </p:spPr>
        <p:txBody>
          <a:bodyPr/>
          <a:lstStyle/>
          <a:p>
            <a:pPr marL="764797" lvl="1" indent="-457189">
              <a:lnSpc>
                <a:spcPct val="150000"/>
              </a:lnSpc>
            </a:pPr>
            <a:br>
              <a:rPr lang="en-IN" sz="1867" dirty="0">
                <a:latin typeface="IBM Plex Sans" panose="020B0503050203000203" pitchFamily="34" charset="77"/>
              </a:rPr>
            </a:br>
            <a:br>
              <a:rPr lang="en-IN" sz="1867" dirty="0">
                <a:latin typeface="IBM Plex Sans" panose="020B0503050203000203" pitchFamily="34" charset="77"/>
              </a:rPr>
            </a:br>
            <a:br>
              <a:rPr lang="en-IN" sz="1867" dirty="0">
                <a:latin typeface="IBM Plex Sans" panose="020B0503050203000203" pitchFamily="34" charset="77"/>
              </a:rPr>
            </a:br>
            <a:r>
              <a:rPr lang="en-IN" sz="2133" dirty="0">
                <a:latin typeface="IBM Plex Sans" panose="020B0503050203000203" pitchFamily="34" charset="77"/>
              </a:rPr>
              <a:t>Web Console walkthrough</a:t>
            </a:r>
            <a:br>
              <a:rPr lang="en-IN" sz="2133" dirty="0">
                <a:latin typeface="IBM Plex Sans" panose="020B0503050203000203" pitchFamily="34" charset="77"/>
              </a:rPr>
            </a:br>
            <a:r>
              <a:rPr lang="en-IN" sz="2133" dirty="0">
                <a:latin typeface="IBM Plex Sans" panose="020B0503050203000203" pitchFamily="34" charset="77"/>
              </a:rPr>
              <a:t>oc CLI </a:t>
            </a:r>
            <a:r>
              <a:rPr lang="en-IN" sz="2133" dirty="0" err="1">
                <a:latin typeface="IBM Plex Sans" panose="020B0503050203000203" pitchFamily="34" charset="77"/>
              </a:rPr>
              <a:t>walkthroguh</a:t>
            </a:r>
            <a:br>
              <a:rPr lang="en-IN" sz="2133" dirty="0">
                <a:latin typeface="IBM Plex Sans" panose="020B0503050203000203" pitchFamily="34" charset="77"/>
              </a:rPr>
            </a:br>
            <a:r>
              <a:rPr lang="en-IN" sz="2133" dirty="0">
                <a:latin typeface="IBM Plex Sans" panose="020B0503050203000203" pitchFamily="34" charset="77"/>
              </a:rPr>
              <a:t>What is a project? </a:t>
            </a:r>
            <a:br>
              <a:rPr lang="en-IN" sz="2133" dirty="0">
                <a:latin typeface="IBM Plex Sans" panose="020B0503050203000203" pitchFamily="34" charset="77"/>
              </a:rPr>
            </a:br>
            <a:r>
              <a:rPr lang="en-IN" sz="2133" dirty="0">
                <a:latin typeface="IBM Plex Sans" panose="020B0503050203000203" pitchFamily="34" charset="77"/>
              </a:rPr>
              <a:t>What is a Route? Creating a Route</a:t>
            </a:r>
            <a:br>
              <a:rPr lang="en-IN" sz="2133" dirty="0">
                <a:latin typeface="IBM Plex Sans" panose="020B0503050203000203" pitchFamily="34" charset="77"/>
              </a:rPr>
            </a:br>
            <a:r>
              <a:rPr lang="en-IN" sz="2133" dirty="0">
                <a:latin typeface="IBM Plex Sans" panose="020B0503050203000203" pitchFamily="34" charset="77"/>
              </a:rPr>
              <a:t>Scaling an app, self-healing</a:t>
            </a:r>
            <a:br>
              <a:rPr lang="en-IN" sz="2133" dirty="0">
                <a:latin typeface="IBM Plex Sans" panose="020B0503050203000203" pitchFamily="34" charset="77"/>
              </a:rPr>
            </a:br>
            <a:r>
              <a:rPr lang="en-IN" sz="2133" dirty="0">
                <a:latin typeface="IBM Plex Sans" panose="020B0503050203000203" pitchFamily="34" charset="77"/>
              </a:rPr>
              <a:t>Logging applications</a:t>
            </a:r>
            <a:br>
              <a:rPr lang="en-IN" sz="1867" dirty="0">
                <a:latin typeface="IBM Plex Sans" panose="020B0503050203000203" pitchFamily="34" charset="77"/>
              </a:rPr>
            </a:br>
            <a:endParaRPr lang="en-US" dirty="0"/>
          </a:p>
        </p:txBody>
      </p:sp>
      <p:sp>
        <p:nvSpPr>
          <p:cNvPr id="4" name="Slide Number Placeholder 3">
            <a:extLst>
              <a:ext uri="{FF2B5EF4-FFF2-40B4-BE49-F238E27FC236}">
                <a16:creationId xmlns:a16="http://schemas.microsoft.com/office/drawing/2014/main" id="{3A704D2D-9070-DA4B-AB06-8CC85E24994C}"/>
              </a:ext>
            </a:extLst>
          </p:cNvPr>
          <p:cNvSpPr>
            <a:spLocks noGrp="1"/>
          </p:cNvSpPr>
          <p:nvPr>
            <p:ph type="sldNum" sz="quarter" idx="11"/>
          </p:nvPr>
        </p:nvSpPr>
        <p:spPr/>
        <p:txBody>
          <a:bodyPr/>
          <a:lstStyle/>
          <a:p>
            <a:fld id="{59395FB3-9C97-154F-86B2-7E381B951268}" type="slidenum">
              <a:rPr lang="en-US" smtClean="0"/>
              <a:pPr/>
              <a:t>32</a:t>
            </a:fld>
            <a:endParaRPr lang="en-US" dirty="0"/>
          </a:p>
        </p:txBody>
      </p:sp>
      <p:sp>
        <p:nvSpPr>
          <p:cNvPr id="3" name="Rounded Rectangle 2">
            <a:extLst>
              <a:ext uri="{FF2B5EF4-FFF2-40B4-BE49-F238E27FC236}">
                <a16:creationId xmlns:a16="http://schemas.microsoft.com/office/drawing/2014/main" id="{9150F2FD-5B0E-0940-B73F-51EA4EAE06E3}"/>
              </a:ext>
            </a:extLst>
          </p:cNvPr>
          <p:cNvSpPr/>
          <p:nvPr/>
        </p:nvSpPr>
        <p:spPr bwMode="auto">
          <a:xfrm>
            <a:off x="258619" y="251885"/>
            <a:ext cx="11628491" cy="1200727"/>
          </a:xfrm>
          <a:prstGeom prst="roundRect">
            <a:avLst/>
          </a:prstGeom>
          <a:solidFill>
            <a:schemeClr val="accent4"/>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8000" tIns="48000" rIns="48000" bIns="48000" numCol="1" spcCol="0" rtlCol="0" fromWordArt="0" anchor="t" anchorCtr="0" forceAA="0" compatLnSpc="1">
            <a:prstTxWarp prst="textNoShape">
              <a:avLst/>
            </a:prstTxWarp>
            <a:noAutofit/>
          </a:bodyPr>
          <a:lstStyle/>
          <a:p>
            <a:pPr defTabSz="1219170" fontAlgn="base">
              <a:lnSpc>
                <a:spcPts val="2133"/>
              </a:lnSpc>
              <a:spcBef>
                <a:spcPct val="0"/>
              </a:spcBef>
              <a:spcAft>
                <a:spcPts val="800"/>
              </a:spcAft>
            </a:pPr>
            <a:endParaRPr lang="en-IN" sz="3733" dirty="0">
              <a:solidFill>
                <a:schemeClr val="tx1"/>
              </a:solidFill>
              <a:latin typeface="+mj-lt"/>
            </a:endParaRPr>
          </a:p>
          <a:p>
            <a:pPr defTabSz="1219170" fontAlgn="base">
              <a:lnSpc>
                <a:spcPts val="2133"/>
              </a:lnSpc>
              <a:spcBef>
                <a:spcPct val="0"/>
              </a:spcBef>
              <a:spcAft>
                <a:spcPts val="800"/>
              </a:spcAft>
            </a:pPr>
            <a:r>
              <a:rPr lang="en-IN" sz="3733" dirty="0">
                <a:solidFill>
                  <a:schemeClr val="tx1"/>
                </a:solidFill>
                <a:latin typeface="+mj-lt"/>
              </a:rPr>
              <a:t>OpenShift Explore</a:t>
            </a:r>
            <a:endParaRPr lang="en-US" sz="3733" b="1" dirty="0">
              <a:ln w="10160">
                <a:solidFill>
                  <a:schemeClr val="accent5"/>
                </a:solidFill>
                <a:prstDash val="solid"/>
              </a:ln>
              <a:solidFill>
                <a:schemeClr val="tx1"/>
              </a:solidFill>
              <a:effectLst>
                <a:outerShdw blurRad="38100" dist="22860" dir="5400000" algn="tl" rotWithShape="0">
                  <a:srgbClr val="000000">
                    <a:alpha val="30000"/>
                  </a:srgbClr>
                </a:outerShdw>
              </a:effectLst>
              <a:latin typeface="+mj-lt"/>
            </a:endParaRPr>
          </a:p>
        </p:txBody>
      </p:sp>
    </p:spTree>
    <p:extLst>
      <p:ext uri="{BB962C8B-B14F-4D97-AF65-F5344CB8AC3E}">
        <p14:creationId xmlns:p14="http://schemas.microsoft.com/office/powerpoint/2010/main" val="349956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7BBA-DDF0-5840-9DE1-FD6AB9A59AF3}"/>
              </a:ext>
            </a:extLst>
          </p:cNvPr>
          <p:cNvSpPr>
            <a:spLocks noGrp="1"/>
          </p:cNvSpPr>
          <p:nvPr>
            <p:ph type="title"/>
          </p:nvPr>
        </p:nvSpPr>
        <p:spPr>
          <a:xfrm>
            <a:off x="280414" y="292453"/>
            <a:ext cx="11098785" cy="5741081"/>
          </a:xfrm>
        </p:spPr>
        <p:txBody>
          <a:bodyPr>
            <a:normAutofit fontScale="90000"/>
          </a:bodyPr>
          <a:lstStyle/>
          <a:p>
            <a:br>
              <a:rPr lang="en-US" dirty="0"/>
            </a:br>
            <a:br>
              <a:rPr lang="en-US" dirty="0"/>
            </a:br>
            <a:r>
              <a:rPr lang="en-IN" b="1" dirty="0"/>
              <a:t>  Web Console Walkthrough</a:t>
            </a:r>
            <a:br>
              <a:rPr lang="en-IN" b="1" dirty="0"/>
            </a:br>
            <a:br>
              <a:rPr lang="en-US" dirty="0"/>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r>
              <a:rPr lang="en-US" dirty="0">
                <a:solidFill>
                  <a:schemeClr val="bg1"/>
                </a:solidFill>
              </a:rPr>
              <a:t>     </a:t>
            </a:r>
            <a:br>
              <a:rPr lang="en-US" dirty="0">
                <a:solidFill>
                  <a:schemeClr val="bg1"/>
                </a:solidFill>
              </a:rPr>
            </a:b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3979071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7BBA-DDF0-5840-9DE1-FD6AB9A59AF3}"/>
              </a:ext>
            </a:extLst>
          </p:cNvPr>
          <p:cNvSpPr>
            <a:spLocks noGrp="1"/>
          </p:cNvSpPr>
          <p:nvPr>
            <p:ph type="title"/>
          </p:nvPr>
        </p:nvSpPr>
        <p:spPr>
          <a:xfrm>
            <a:off x="280414" y="292453"/>
            <a:ext cx="11098785" cy="5741081"/>
          </a:xfrm>
        </p:spPr>
        <p:txBody>
          <a:bodyPr>
            <a:normAutofit fontScale="90000"/>
          </a:bodyPr>
          <a:lstStyle/>
          <a:p>
            <a:br>
              <a:rPr lang="en-US" dirty="0"/>
            </a:br>
            <a:br>
              <a:rPr lang="en-US" dirty="0"/>
            </a:br>
            <a:r>
              <a:rPr lang="en-IN" b="1" dirty="0"/>
              <a:t>  CLI Walkthrough</a:t>
            </a:r>
            <a:br>
              <a:rPr lang="en-IN" b="1" dirty="0"/>
            </a:br>
            <a:br>
              <a:rPr lang="en-US" dirty="0"/>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r>
              <a:rPr lang="en-US" dirty="0">
                <a:solidFill>
                  <a:schemeClr val="bg1"/>
                </a:solidFill>
              </a:rPr>
              <a:t>     </a:t>
            </a:r>
            <a:br>
              <a:rPr lang="en-US" dirty="0">
                <a:solidFill>
                  <a:schemeClr val="bg1"/>
                </a:solidFill>
              </a:rPr>
            </a:b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4239528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1DF75-7124-3F44-8D19-8B3D73D3271D}"/>
              </a:ext>
            </a:extLst>
          </p:cNvPr>
          <p:cNvSpPr>
            <a:spLocks noGrp="1"/>
          </p:cNvSpPr>
          <p:nvPr>
            <p:ph type="title"/>
          </p:nvPr>
        </p:nvSpPr>
        <p:spPr>
          <a:xfrm flipH="1">
            <a:off x="11525504" y="2568447"/>
            <a:ext cx="113792" cy="222248"/>
          </a:xfrm>
        </p:spPr>
        <p:txBody>
          <a:bodyPr>
            <a:normAutofit fontScale="90000"/>
          </a:bodyPr>
          <a:lstStyle/>
          <a:p>
            <a:endParaRPr lang="en-US" sz="1600" dirty="0">
              <a:solidFill>
                <a:schemeClr val="bg1"/>
              </a:solidFill>
            </a:endParaRPr>
          </a:p>
        </p:txBody>
      </p:sp>
      <p:sp>
        <p:nvSpPr>
          <p:cNvPr id="3" name="Footer Placeholder 2">
            <a:extLst>
              <a:ext uri="{FF2B5EF4-FFF2-40B4-BE49-F238E27FC236}">
                <a16:creationId xmlns:a16="http://schemas.microsoft.com/office/drawing/2014/main" id="{00160A51-A855-5C47-9BA7-C6B836974F03}"/>
              </a:ext>
            </a:extLst>
          </p:cNvPr>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a:extLst>
              <a:ext uri="{FF2B5EF4-FFF2-40B4-BE49-F238E27FC236}">
                <a16:creationId xmlns:a16="http://schemas.microsoft.com/office/drawing/2014/main" id="{5FFA076F-0DE8-F54A-B9BD-2FBF9CF6843E}"/>
              </a:ext>
            </a:extLst>
          </p:cNvPr>
          <p:cNvSpPr>
            <a:spLocks noGrp="1"/>
          </p:cNvSpPr>
          <p:nvPr>
            <p:ph type="sldNum" sz="quarter" idx="11"/>
          </p:nvPr>
        </p:nvSpPr>
        <p:spPr/>
        <p:txBody>
          <a:bodyPr/>
          <a:lstStyle/>
          <a:p>
            <a:fld id="{59395FB3-9C97-154F-86B2-7E381B951268}" type="slidenum">
              <a:rPr lang="en-US" smtClean="0"/>
              <a:pPr/>
              <a:t>35</a:t>
            </a:fld>
            <a:endParaRPr lang="en-US" dirty="0"/>
          </a:p>
        </p:txBody>
      </p:sp>
      <p:pic>
        <p:nvPicPr>
          <p:cNvPr id="5" name="Picture 4">
            <a:extLst>
              <a:ext uri="{FF2B5EF4-FFF2-40B4-BE49-F238E27FC236}">
                <a16:creationId xmlns:a16="http://schemas.microsoft.com/office/drawing/2014/main" id="{05675DB0-DA96-C040-8CE2-930A2B55A6BB}"/>
              </a:ext>
            </a:extLst>
          </p:cNvPr>
          <p:cNvPicPr>
            <a:picLocks noChangeAspect="1"/>
          </p:cNvPicPr>
          <p:nvPr/>
        </p:nvPicPr>
        <p:blipFill>
          <a:blip r:embed="rId2"/>
          <a:stretch>
            <a:fillRect/>
          </a:stretch>
        </p:blipFill>
        <p:spPr>
          <a:xfrm>
            <a:off x="304889" y="1258507"/>
            <a:ext cx="10587775" cy="5599493"/>
          </a:xfrm>
          <a:prstGeom prst="rect">
            <a:avLst/>
          </a:prstGeom>
        </p:spPr>
      </p:pic>
      <p:sp>
        <p:nvSpPr>
          <p:cNvPr id="7" name="TextBox 6">
            <a:extLst>
              <a:ext uri="{FF2B5EF4-FFF2-40B4-BE49-F238E27FC236}">
                <a16:creationId xmlns:a16="http://schemas.microsoft.com/office/drawing/2014/main" id="{DC8422BD-ACAF-2A40-B94B-AE194F83D055}"/>
              </a:ext>
            </a:extLst>
          </p:cNvPr>
          <p:cNvSpPr txBox="1"/>
          <p:nvPr/>
        </p:nvSpPr>
        <p:spPr>
          <a:xfrm>
            <a:off x="304888" y="330987"/>
            <a:ext cx="10424072" cy="718274"/>
          </a:xfrm>
          <a:prstGeom prst="rect">
            <a:avLst/>
          </a:prstGeom>
          <a:noFill/>
        </p:spPr>
        <p:txBody>
          <a:bodyPr wrap="square" rtlCol="0">
            <a:spAutoFit/>
          </a:bodyPr>
          <a:lstStyle/>
          <a:p>
            <a:pPr>
              <a:lnSpc>
                <a:spcPts val="2133"/>
              </a:lnSpc>
              <a:spcAft>
                <a:spcPts val="800"/>
              </a:spcAft>
            </a:pPr>
            <a:r>
              <a:rPr lang="en-US" sz="1600" dirty="0"/>
              <a:t>oc CLI can be downloaded from the OpenShift  website. However it comes pre-packaged with </a:t>
            </a:r>
            <a:r>
              <a:rPr lang="en-US" sz="1600" dirty="0" err="1"/>
              <a:t>Minishift</a:t>
            </a:r>
            <a:r>
              <a:rPr lang="en-US" sz="1600" dirty="0"/>
              <a:t> utility.</a:t>
            </a:r>
          </a:p>
          <a:p>
            <a:pPr>
              <a:lnSpc>
                <a:spcPts val="2133"/>
              </a:lnSpc>
              <a:spcAft>
                <a:spcPts val="800"/>
              </a:spcAft>
            </a:pPr>
            <a:r>
              <a:rPr lang="en-US" sz="1600" dirty="0">
                <a:latin typeface="IBM Plex Sans" charset="0"/>
                <a:ea typeface="IBM Plex Sans" charset="0"/>
                <a:cs typeface="IBM Plex Sans" charset="0"/>
              </a:rPr>
              <a:t>Login using a username and password. For this use oc login command . Or </a:t>
            </a:r>
          </a:p>
        </p:txBody>
      </p:sp>
    </p:spTree>
    <p:extLst>
      <p:ext uri="{BB962C8B-B14F-4D97-AF65-F5344CB8AC3E}">
        <p14:creationId xmlns:p14="http://schemas.microsoft.com/office/powerpoint/2010/main" val="1347395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32BE8-B1CC-E54C-B3A8-FB355DEA92A6}"/>
              </a:ext>
            </a:extLst>
          </p:cNvPr>
          <p:cNvSpPr>
            <a:spLocks noGrp="1"/>
          </p:cNvSpPr>
          <p:nvPr>
            <p:ph type="title"/>
          </p:nvPr>
        </p:nvSpPr>
        <p:spPr>
          <a:xfrm flipV="1">
            <a:off x="9448800" y="6172539"/>
            <a:ext cx="3458464" cy="211328"/>
          </a:xfrm>
        </p:spPr>
        <p:txBody>
          <a:bodyPr>
            <a:normAutofit fontScale="90000"/>
          </a:bodyPr>
          <a:lstStyle/>
          <a:p>
            <a:endParaRPr lang="en-US" dirty="0">
              <a:solidFill>
                <a:schemeClr val="bg1"/>
              </a:solidFill>
            </a:endParaRPr>
          </a:p>
        </p:txBody>
      </p:sp>
      <p:sp>
        <p:nvSpPr>
          <p:cNvPr id="3" name="Footer Placeholder 2">
            <a:extLst>
              <a:ext uri="{FF2B5EF4-FFF2-40B4-BE49-F238E27FC236}">
                <a16:creationId xmlns:a16="http://schemas.microsoft.com/office/drawing/2014/main" id="{89365441-FA6F-8A49-9A96-89C5200EE504}"/>
              </a:ext>
            </a:extLst>
          </p:cNvPr>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a:extLst>
              <a:ext uri="{FF2B5EF4-FFF2-40B4-BE49-F238E27FC236}">
                <a16:creationId xmlns:a16="http://schemas.microsoft.com/office/drawing/2014/main" id="{0FD5C53B-3F55-1C42-A117-F43C8F89F63E}"/>
              </a:ext>
            </a:extLst>
          </p:cNvPr>
          <p:cNvSpPr>
            <a:spLocks noGrp="1"/>
          </p:cNvSpPr>
          <p:nvPr>
            <p:ph type="sldNum" sz="quarter" idx="11"/>
          </p:nvPr>
        </p:nvSpPr>
        <p:spPr/>
        <p:txBody>
          <a:bodyPr/>
          <a:lstStyle/>
          <a:p>
            <a:fld id="{59395FB3-9C97-154F-86B2-7E381B951268}" type="slidenum">
              <a:rPr lang="en-US" smtClean="0"/>
              <a:pPr/>
              <a:t>36</a:t>
            </a:fld>
            <a:endParaRPr lang="en-US" dirty="0"/>
          </a:p>
        </p:txBody>
      </p:sp>
      <p:sp>
        <p:nvSpPr>
          <p:cNvPr id="6" name="TextBox 5">
            <a:extLst>
              <a:ext uri="{FF2B5EF4-FFF2-40B4-BE49-F238E27FC236}">
                <a16:creationId xmlns:a16="http://schemas.microsoft.com/office/drawing/2014/main" id="{F3356073-4538-E945-9BC2-D1077F637B14}"/>
              </a:ext>
            </a:extLst>
          </p:cNvPr>
          <p:cNvSpPr txBox="1"/>
          <p:nvPr/>
        </p:nvSpPr>
        <p:spPr>
          <a:xfrm>
            <a:off x="304888" y="552704"/>
            <a:ext cx="6214445" cy="398507"/>
          </a:xfrm>
          <a:prstGeom prst="rect">
            <a:avLst/>
          </a:prstGeom>
          <a:noFill/>
        </p:spPr>
        <p:txBody>
          <a:bodyPr wrap="square" rtlCol="0">
            <a:spAutoFit/>
          </a:bodyPr>
          <a:lstStyle/>
          <a:p>
            <a:pPr>
              <a:lnSpc>
                <a:spcPts val="2133"/>
              </a:lnSpc>
              <a:spcAft>
                <a:spcPts val="800"/>
              </a:spcAft>
            </a:pPr>
            <a:r>
              <a:rPr lang="en-US" sz="3200" dirty="0">
                <a:latin typeface="IBM Plex Sans" charset="0"/>
                <a:ea typeface="IBM Plex Sans" charset="0"/>
                <a:cs typeface="IBM Plex Sans" charset="0"/>
              </a:rPr>
              <a:t>Login &amp; Logout commands :</a:t>
            </a:r>
          </a:p>
        </p:txBody>
      </p:sp>
      <p:pic>
        <p:nvPicPr>
          <p:cNvPr id="7" name="Picture 6">
            <a:extLst>
              <a:ext uri="{FF2B5EF4-FFF2-40B4-BE49-F238E27FC236}">
                <a16:creationId xmlns:a16="http://schemas.microsoft.com/office/drawing/2014/main" id="{C0916874-DEF4-DE43-B081-62B625DCD7F4}"/>
              </a:ext>
            </a:extLst>
          </p:cNvPr>
          <p:cNvPicPr>
            <a:picLocks noChangeAspect="1"/>
          </p:cNvPicPr>
          <p:nvPr/>
        </p:nvPicPr>
        <p:blipFill>
          <a:blip r:embed="rId3"/>
          <a:stretch>
            <a:fillRect/>
          </a:stretch>
        </p:blipFill>
        <p:spPr>
          <a:xfrm>
            <a:off x="1287611" y="1196459"/>
            <a:ext cx="8161189" cy="5115528"/>
          </a:xfrm>
          <a:prstGeom prst="rect">
            <a:avLst/>
          </a:prstGeom>
        </p:spPr>
      </p:pic>
    </p:spTree>
    <p:extLst>
      <p:ext uri="{BB962C8B-B14F-4D97-AF65-F5344CB8AC3E}">
        <p14:creationId xmlns:p14="http://schemas.microsoft.com/office/powerpoint/2010/main" val="2140083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5164F-36D3-8349-A735-04A287E4665F}"/>
              </a:ext>
            </a:extLst>
          </p:cNvPr>
          <p:cNvSpPr>
            <a:spLocks noGrp="1"/>
          </p:cNvSpPr>
          <p:nvPr>
            <p:ph type="title"/>
          </p:nvPr>
        </p:nvSpPr>
        <p:spPr/>
        <p:txBody>
          <a:bodyPr/>
          <a:lstStyle/>
          <a:p>
            <a:r>
              <a:rPr lang="en-US" dirty="0"/>
              <a:t>More Details</a:t>
            </a:r>
          </a:p>
        </p:txBody>
      </p:sp>
      <p:sp>
        <p:nvSpPr>
          <p:cNvPr id="4" name="Slide Number Placeholder 3">
            <a:extLst>
              <a:ext uri="{FF2B5EF4-FFF2-40B4-BE49-F238E27FC236}">
                <a16:creationId xmlns:a16="http://schemas.microsoft.com/office/drawing/2014/main" id="{30FB308B-8EE3-4F4A-8FB9-DC0C85D819A7}"/>
              </a:ext>
            </a:extLst>
          </p:cNvPr>
          <p:cNvSpPr>
            <a:spLocks noGrp="1"/>
          </p:cNvSpPr>
          <p:nvPr>
            <p:ph type="sldNum" sz="quarter" idx="11"/>
          </p:nvPr>
        </p:nvSpPr>
        <p:spPr/>
        <p:txBody>
          <a:bodyPr/>
          <a:lstStyle/>
          <a:p>
            <a:fld id="{59395FB3-9C97-154F-86B2-7E381B951268}" type="slidenum">
              <a:rPr lang="en-US" smtClean="0"/>
              <a:pPr/>
              <a:t>37</a:t>
            </a:fld>
            <a:endParaRPr lang="en-US" dirty="0"/>
          </a:p>
        </p:txBody>
      </p:sp>
      <p:pic>
        <p:nvPicPr>
          <p:cNvPr id="6" name="Picture 5">
            <a:extLst>
              <a:ext uri="{FF2B5EF4-FFF2-40B4-BE49-F238E27FC236}">
                <a16:creationId xmlns:a16="http://schemas.microsoft.com/office/drawing/2014/main" id="{D407EE3C-4591-6E46-BD99-87F5A5886431}"/>
              </a:ext>
            </a:extLst>
          </p:cNvPr>
          <p:cNvPicPr>
            <a:picLocks noChangeAspect="1"/>
          </p:cNvPicPr>
          <p:nvPr/>
        </p:nvPicPr>
        <p:blipFill>
          <a:blip r:embed="rId2"/>
          <a:stretch>
            <a:fillRect/>
          </a:stretch>
        </p:blipFill>
        <p:spPr>
          <a:xfrm>
            <a:off x="3459357" y="291947"/>
            <a:ext cx="6472664" cy="6091920"/>
          </a:xfrm>
          <a:prstGeom prst="rect">
            <a:avLst/>
          </a:prstGeom>
          <a:ln w="28575">
            <a:solidFill>
              <a:srgbClr val="DA1E28"/>
            </a:solidFill>
          </a:ln>
        </p:spPr>
      </p:pic>
    </p:spTree>
    <p:extLst>
      <p:ext uri="{BB962C8B-B14F-4D97-AF65-F5344CB8AC3E}">
        <p14:creationId xmlns:p14="http://schemas.microsoft.com/office/powerpoint/2010/main" val="2544343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3729-E584-B748-A792-05A775C62FC2}"/>
              </a:ext>
            </a:extLst>
          </p:cNvPr>
          <p:cNvSpPr>
            <a:spLocks noGrp="1"/>
          </p:cNvSpPr>
          <p:nvPr>
            <p:ph type="title"/>
          </p:nvPr>
        </p:nvSpPr>
        <p:spPr/>
        <p:txBody>
          <a:bodyPr/>
          <a:lstStyle/>
          <a:p>
            <a:r>
              <a:rPr lang="en-US" dirty="0"/>
              <a:t>Projects</a:t>
            </a:r>
          </a:p>
        </p:txBody>
      </p:sp>
      <p:sp>
        <p:nvSpPr>
          <p:cNvPr id="3" name="Footer Placeholder 2">
            <a:extLst>
              <a:ext uri="{FF2B5EF4-FFF2-40B4-BE49-F238E27FC236}">
                <a16:creationId xmlns:a16="http://schemas.microsoft.com/office/drawing/2014/main" id="{77C34849-96CE-E84C-8561-58E5E743E839}"/>
              </a:ext>
            </a:extLst>
          </p:cNvPr>
          <p:cNvSpPr>
            <a:spLocks noGrp="1"/>
          </p:cNvSpPr>
          <p:nvPr>
            <p:ph type="ftr" sz="quarter" idx="10"/>
          </p:nvPr>
        </p:nvSpPr>
        <p:spPr/>
        <p:txBody>
          <a:bodyPr/>
          <a:lstStyle/>
          <a:p>
            <a:r>
              <a:rPr lang="en-US" dirty="0"/>
              <a:t>Group Name / DOC ID / Month XX, 2018 / © 2018 IBM Corporation</a:t>
            </a:r>
          </a:p>
        </p:txBody>
      </p:sp>
      <p:sp>
        <p:nvSpPr>
          <p:cNvPr id="4" name="Slide Number Placeholder 3">
            <a:extLst>
              <a:ext uri="{FF2B5EF4-FFF2-40B4-BE49-F238E27FC236}">
                <a16:creationId xmlns:a16="http://schemas.microsoft.com/office/drawing/2014/main" id="{293DC3D5-74DC-0C46-AF2D-3DD0562FCCB5}"/>
              </a:ext>
            </a:extLst>
          </p:cNvPr>
          <p:cNvSpPr>
            <a:spLocks noGrp="1"/>
          </p:cNvSpPr>
          <p:nvPr>
            <p:ph type="sldNum" sz="quarter" idx="11"/>
          </p:nvPr>
        </p:nvSpPr>
        <p:spPr/>
        <p:txBody>
          <a:bodyPr/>
          <a:lstStyle/>
          <a:p>
            <a:fld id="{59395FB3-9C97-154F-86B2-7E381B951268}" type="slidenum">
              <a:rPr lang="en-US" smtClean="0"/>
              <a:pPr/>
              <a:t>38</a:t>
            </a:fld>
            <a:endParaRPr lang="en-US" dirty="0"/>
          </a:p>
        </p:txBody>
      </p:sp>
      <p:sp>
        <p:nvSpPr>
          <p:cNvPr id="5" name="Text Placeholder 4">
            <a:extLst>
              <a:ext uri="{FF2B5EF4-FFF2-40B4-BE49-F238E27FC236}">
                <a16:creationId xmlns:a16="http://schemas.microsoft.com/office/drawing/2014/main" id="{63182D37-7A58-A540-BFA1-4BCA0FC15654}"/>
              </a:ext>
            </a:extLst>
          </p:cNvPr>
          <p:cNvSpPr>
            <a:spLocks noGrp="1"/>
          </p:cNvSpPr>
          <p:nvPr>
            <p:ph type="body" sz="quarter" idx="12"/>
          </p:nvPr>
        </p:nvSpPr>
        <p:spPr>
          <a:xfrm flipH="1" flipV="1">
            <a:off x="11887200" y="5994399"/>
            <a:ext cx="729673" cy="611716"/>
          </a:xfrm>
        </p:spPr>
        <p:txBody>
          <a:bodyPr/>
          <a:lstStyle/>
          <a:p>
            <a:endParaRPr lang="en-US" dirty="0">
              <a:solidFill>
                <a:schemeClr val="bg1"/>
              </a:solidFill>
            </a:endParaRPr>
          </a:p>
        </p:txBody>
      </p:sp>
      <p:pic>
        <p:nvPicPr>
          <p:cNvPr id="6" name="Picture 5">
            <a:extLst>
              <a:ext uri="{FF2B5EF4-FFF2-40B4-BE49-F238E27FC236}">
                <a16:creationId xmlns:a16="http://schemas.microsoft.com/office/drawing/2014/main" id="{64883F34-96F4-0647-8FEE-8B4685F3248D}"/>
              </a:ext>
            </a:extLst>
          </p:cNvPr>
          <p:cNvPicPr>
            <a:picLocks noChangeAspect="1"/>
          </p:cNvPicPr>
          <p:nvPr/>
        </p:nvPicPr>
        <p:blipFill>
          <a:blip r:embed="rId2"/>
          <a:stretch>
            <a:fillRect/>
          </a:stretch>
        </p:blipFill>
        <p:spPr>
          <a:xfrm>
            <a:off x="0" y="860312"/>
            <a:ext cx="12192000" cy="5137376"/>
          </a:xfrm>
          <a:prstGeom prst="rect">
            <a:avLst/>
          </a:prstGeom>
        </p:spPr>
      </p:pic>
      <p:sp>
        <p:nvSpPr>
          <p:cNvPr id="7" name="Title 1">
            <a:extLst>
              <a:ext uri="{FF2B5EF4-FFF2-40B4-BE49-F238E27FC236}">
                <a16:creationId xmlns:a16="http://schemas.microsoft.com/office/drawing/2014/main" id="{635B3AFE-6BB3-584B-9743-92283240D3EF}"/>
              </a:ext>
            </a:extLst>
          </p:cNvPr>
          <p:cNvSpPr txBox="1">
            <a:spLocks/>
          </p:cNvSpPr>
          <p:nvPr/>
        </p:nvSpPr>
        <p:spPr>
          <a:xfrm>
            <a:off x="280416" y="234040"/>
            <a:ext cx="6135882" cy="68711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spcAft>
                <a:spcPts val="2400"/>
              </a:spcAft>
              <a:buNone/>
              <a:defRPr sz="4400" kern="1200">
                <a:solidFill>
                  <a:schemeClr val="tx1"/>
                </a:solidFill>
                <a:latin typeface="+mj-lt"/>
                <a:ea typeface="+mj-ea"/>
                <a:cs typeface="+mj-cs"/>
              </a:defRPr>
            </a:lvl1pPr>
          </a:lstStyle>
          <a:p>
            <a:r>
              <a:rPr lang="en-US"/>
              <a:t>Projects</a:t>
            </a:r>
            <a:endParaRPr lang="en-US" dirty="0"/>
          </a:p>
        </p:txBody>
      </p:sp>
    </p:spTree>
    <p:extLst>
      <p:ext uri="{BB962C8B-B14F-4D97-AF65-F5344CB8AC3E}">
        <p14:creationId xmlns:p14="http://schemas.microsoft.com/office/powerpoint/2010/main" val="221547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549D53-1051-B540-A31D-FF21E9555BCF}"/>
              </a:ext>
            </a:extLst>
          </p:cNvPr>
          <p:cNvPicPr>
            <a:picLocks noChangeAspect="1"/>
          </p:cNvPicPr>
          <p:nvPr/>
        </p:nvPicPr>
        <p:blipFill>
          <a:blip r:embed="rId2"/>
          <a:stretch>
            <a:fillRect/>
          </a:stretch>
        </p:blipFill>
        <p:spPr>
          <a:xfrm>
            <a:off x="0" y="921152"/>
            <a:ext cx="12192000" cy="5015696"/>
          </a:xfrm>
          <a:prstGeom prst="rect">
            <a:avLst/>
          </a:prstGeom>
        </p:spPr>
      </p:pic>
      <p:sp>
        <p:nvSpPr>
          <p:cNvPr id="2" name="Title 1">
            <a:extLst>
              <a:ext uri="{FF2B5EF4-FFF2-40B4-BE49-F238E27FC236}">
                <a16:creationId xmlns:a16="http://schemas.microsoft.com/office/drawing/2014/main" id="{EC3803F7-737D-664D-BB03-7682A11526F8}"/>
              </a:ext>
            </a:extLst>
          </p:cNvPr>
          <p:cNvSpPr>
            <a:spLocks noGrp="1"/>
          </p:cNvSpPr>
          <p:nvPr>
            <p:ph type="title"/>
          </p:nvPr>
        </p:nvSpPr>
        <p:spPr>
          <a:xfrm>
            <a:off x="280416" y="234040"/>
            <a:ext cx="6135882" cy="687112"/>
          </a:xfrm>
        </p:spPr>
        <p:txBody>
          <a:bodyPr>
            <a:normAutofit fontScale="90000"/>
          </a:bodyPr>
          <a:lstStyle/>
          <a:p>
            <a:r>
              <a:rPr lang="en-US" dirty="0"/>
              <a:t>Projects</a:t>
            </a:r>
          </a:p>
        </p:txBody>
      </p:sp>
      <p:sp>
        <p:nvSpPr>
          <p:cNvPr id="4" name="Slide Number Placeholder 3">
            <a:extLst>
              <a:ext uri="{FF2B5EF4-FFF2-40B4-BE49-F238E27FC236}">
                <a16:creationId xmlns:a16="http://schemas.microsoft.com/office/drawing/2014/main" id="{931E6E8F-22D8-C343-BFC4-D6D2C3670146}"/>
              </a:ext>
            </a:extLst>
          </p:cNvPr>
          <p:cNvSpPr>
            <a:spLocks noGrp="1"/>
          </p:cNvSpPr>
          <p:nvPr>
            <p:ph type="sldNum" sz="quarter" idx="11"/>
          </p:nvPr>
        </p:nvSpPr>
        <p:spPr/>
        <p:txBody>
          <a:bodyPr/>
          <a:lstStyle/>
          <a:p>
            <a:fld id="{59395FB3-9C97-154F-86B2-7E381B951268}" type="slidenum">
              <a:rPr lang="en-US" smtClean="0"/>
              <a:pPr/>
              <a:t>39</a:t>
            </a:fld>
            <a:endParaRPr lang="en-US" dirty="0"/>
          </a:p>
        </p:txBody>
      </p:sp>
    </p:spTree>
    <p:extLst>
      <p:ext uri="{BB962C8B-B14F-4D97-AF65-F5344CB8AC3E}">
        <p14:creationId xmlns:p14="http://schemas.microsoft.com/office/powerpoint/2010/main" val="2410038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8CB4-E7B3-E24D-8CA4-F0E15953EABE}"/>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BBF1ED4C-329D-0943-AF97-81451549A705}"/>
              </a:ext>
            </a:extLst>
          </p:cNvPr>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a:extLst>
              <a:ext uri="{FF2B5EF4-FFF2-40B4-BE49-F238E27FC236}">
                <a16:creationId xmlns:a16="http://schemas.microsoft.com/office/drawing/2014/main" id="{9FF79CBE-A4A0-5641-A571-B4340CC005F3}"/>
              </a:ext>
            </a:extLst>
          </p:cNvPr>
          <p:cNvSpPr>
            <a:spLocks noGrp="1"/>
          </p:cNvSpPr>
          <p:nvPr>
            <p:ph type="sldNum" sz="quarter" idx="11"/>
          </p:nvPr>
        </p:nvSpPr>
        <p:spPr/>
        <p:txBody>
          <a:bodyPr/>
          <a:lstStyle/>
          <a:p>
            <a:fld id="{59395FB3-9C97-154F-86B2-7E381B951268}" type="slidenum">
              <a:rPr lang="en-US" smtClean="0"/>
              <a:pPr/>
              <a:t>4</a:t>
            </a:fld>
            <a:endParaRPr lang="en-US" dirty="0"/>
          </a:p>
        </p:txBody>
      </p:sp>
      <p:sp>
        <p:nvSpPr>
          <p:cNvPr id="5" name="Text Placeholder 4">
            <a:extLst>
              <a:ext uri="{FF2B5EF4-FFF2-40B4-BE49-F238E27FC236}">
                <a16:creationId xmlns:a16="http://schemas.microsoft.com/office/drawing/2014/main" id="{ADBB0435-8259-9D4B-B3BD-06A2163F0938}"/>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DFFC5EA9-072B-F64D-A74C-5A2EE854B6C0}"/>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11DB4226-4388-F74E-A74A-4224EF95136D}"/>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133770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6C568-4A6C-FE41-9432-061203DFD198}"/>
              </a:ext>
            </a:extLst>
          </p:cNvPr>
          <p:cNvSpPr>
            <a:spLocks noGrp="1"/>
          </p:cNvSpPr>
          <p:nvPr>
            <p:ph type="title"/>
          </p:nvPr>
        </p:nvSpPr>
        <p:spPr>
          <a:xfrm>
            <a:off x="280416" y="234040"/>
            <a:ext cx="8333281" cy="5760360"/>
          </a:xfrm>
        </p:spPr>
        <p:txBody>
          <a:bodyPr/>
          <a:lstStyle/>
          <a:p>
            <a:r>
              <a:rPr lang="en-US" dirty="0"/>
              <a:t>Isolation with Projects</a:t>
            </a:r>
          </a:p>
        </p:txBody>
      </p:sp>
      <p:sp>
        <p:nvSpPr>
          <p:cNvPr id="4" name="Slide Number Placeholder 3">
            <a:extLst>
              <a:ext uri="{FF2B5EF4-FFF2-40B4-BE49-F238E27FC236}">
                <a16:creationId xmlns:a16="http://schemas.microsoft.com/office/drawing/2014/main" id="{A5E56108-578B-574A-9A52-54C012F9486F}"/>
              </a:ext>
            </a:extLst>
          </p:cNvPr>
          <p:cNvSpPr>
            <a:spLocks noGrp="1"/>
          </p:cNvSpPr>
          <p:nvPr>
            <p:ph type="sldNum" sz="quarter" idx="11"/>
          </p:nvPr>
        </p:nvSpPr>
        <p:spPr/>
        <p:txBody>
          <a:bodyPr/>
          <a:lstStyle/>
          <a:p>
            <a:fld id="{59395FB3-9C97-154F-86B2-7E381B951268}" type="slidenum">
              <a:rPr lang="en-US" smtClean="0"/>
              <a:pPr/>
              <a:t>40</a:t>
            </a:fld>
            <a:endParaRPr lang="en-US" dirty="0"/>
          </a:p>
        </p:txBody>
      </p:sp>
      <p:pic>
        <p:nvPicPr>
          <p:cNvPr id="6" name="Picture 5">
            <a:extLst>
              <a:ext uri="{FF2B5EF4-FFF2-40B4-BE49-F238E27FC236}">
                <a16:creationId xmlns:a16="http://schemas.microsoft.com/office/drawing/2014/main" id="{7297844B-A745-CF45-97B9-124FB7E97D83}"/>
              </a:ext>
            </a:extLst>
          </p:cNvPr>
          <p:cNvPicPr>
            <a:picLocks noChangeAspect="1"/>
          </p:cNvPicPr>
          <p:nvPr/>
        </p:nvPicPr>
        <p:blipFill>
          <a:blip r:embed="rId2"/>
          <a:stretch>
            <a:fillRect/>
          </a:stretch>
        </p:blipFill>
        <p:spPr>
          <a:xfrm>
            <a:off x="0" y="838787"/>
            <a:ext cx="12192000" cy="5180427"/>
          </a:xfrm>
          <a:prstGeom prst="rect">
            <a:avLst/>
          </a:prstGeom>
        </p:spPr>
      </p:pic>
      <p:sp>
        <p:nvSpPr>
          <p:cNvPr id="5" name="Title 1">
            <a:extLst>
              <a:ext uri="{FF2B5EF4-FFF2-40B4-BE49-F238E27FC236}">
                <a16:creationId xmlns:a16="http://schemas.microsoft.com/office/drawing/2014/main" id="{CBC67363-D897-EE4B-B2A8-437F2CD55D2D}"/>
              </a:ext>
            </a:extLst>
          </p:cNvPr>
          <p:cNvSpPr txBox="1">
            <a:spLocks/>
          </p:cNvSpPr>
          <p:nvPr/>
        </p:nvSpPr>
        <p:spPr>
          <a:xfrm>
            <a:off x="280416" y="234040"/>
            <a:ext cx="6135882" cy="68711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spcAft>
                <a:spcPts val="2400"/>
              </a:spcAft>
              <a:buNone/>
              <a:defRPr sz="4400" kern="1200">
                <a:solidFill>
                  <a:schemeClr val="tx1"/>
                </a:solidFill>
                <a:latin typeface="+mj-lt"/>
                <a:ea typeface="+mj-ea"/>
                <a:cs typeface="+mj-cs"/>
              </a:defRPr>
            </a:lvl1pPr>
          </a:lstStyle>
          <a:p>
            <a:r>
              <a:rPr lang="en-US"/>
              <a:t>Projects</a:t>
            </a:r>
            <a:endParaRPr lang="en-US" dirty="0"/>
          </a:p>
        </p:txBody>
      </p:sp>
    </p:spTree>
    <p:extLst>
      <p:ext uri="{BB962C8B-B14F-4D97-AF65-F5344CB8AC3E}">
        <p14:creationId xmlns:p14="http://schemas.microsoft.com/office/powerpoint/2010/main" val="3144418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309D5-D44B-DE4B-AB4E-5FD2626BC29C}"/>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5D5ACCAD-CADC-6443-AB93-7C69545E9700}"/>
              </a:ext>
            </a:extLst>
          </p:cNvPr>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a:extLst>
              <a:ext uri="{FF2B5EF4-FFF2-40B4-BE49-F238E27FC236}">
                <a16:creationId xmlns:a16="http://schemas.microsoft.com/office/drawing/2014/main" id="{A595E608-0A1E-D842-A11B-9D82F080252E}"/>
              </a:ext>
            </a:extLst>
          </p:cNvPr>
          <p:cNvSpPr>
            <a:spLocks noGrp="1"/>
          </p:cNvSpPr>
          <p:nvPr>
            <p:ph type="sldNum" sz="quarter" idx="11"/>
          </p:nvPr>
        </p:nvSpPr>
        <p:spPr/>
        <p:txBody>
          <a:bodyPr/>
          <a:lstStyle/>
          <a:p>
            <a:fld id="{59395FB3-9C97-154F-86B2-7E381B951268}" type="slidenum">
              <a:rPr lang="en-US" smtClean="0"/>
              <a:pPr/>
              <a:t>41</a:t>
            </a:fld>
            <a:endParaRPr lang="en-US" dirty="0"/>
          </a:p>
        </p:txBody>
      </p:sp>
      <p:sp>
        <p:nvSpPr>
          <p:cNvPr id="5" name="Text Placeholder 4">
            <a:extLst>
              <a:ext uri="{FF2B5EF4-FFF2-40B4-BE49-F238E27FC236}">
                <a16:creationId xmlns:a16="http://schemas.microsoft.com/office/drawing/2014/main" id="{95086190-14FB-884B-8929-F41ADC6F3730}"/>
              </a:ext>
            </a:extLst>
          </p:cNvPr>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ECEE772F-49E6-C14D-A6E0-BA94CB585FA8}"/>
              </a:ext>
            </a:extLst>
          </p:cNvPr>
          <p:cNvPicPr>
            <a:picLocks noChangeAspect="1"/>
          </p:cNvPicPr>
          <p:nvPr/>
        </p:nvPicPr>
        <p:blipFill>
          <a:blip r:embed="rId3"/>
          <a:stretch>
            <a:fillRect/>
          </a:stretch>
        </p:blipFill>
        <p:spPr>
          <a:xfrm>
            <a:off x="-137864" y="-117020"/>
            <a:ext cx="12333967" cy="7094400"/>
          </a:xfrm>
          <a:prstGeom prst="rect">
            <a:avLst/>
          </a:prstGeom>
        </p:spPr>
      </p:pic>
      <p:pic>
        <p:nvPicPr>
          <p:cNvPr id="7" name="Picture 6">
            <a:extLst>
              <a:ext uri="{FF2B5EF4-FFF2-40B4-BE49-F238E27FC236}">
                <a16:creationId xmlns:a16="http://schemas.microsoft.com/office/drawing/2014/main" id="{B397491E-3A7A-6B47-9EFD-330FDBC3F4A9}"/>
              </a:ext>
            </a:extLst>
          </p:cNvPr>
          <p:cNvPicPr>
            <a:picLocks noChangeAspect="1"/>
          </p:cNvPicPr>
          <p:nvPr/>
        </p:nvPicPr>
        <p:blipFill>
          <a:blip r:embed="rId4"/>
          <a:stretch>
            <a:fillRect/>
          </a:stretch>
        </p:blipFill>
        <p:spPr>
          <a:xfrm>
            <a:off x="6285575" y="2286339"/>
            <a:ext cx="456247" cy="480908"/>
          </a:xfrm>
          <a:prstGeom prst="rect">
            <a:avLst/>
          </a:prstGeom>
        </p:spPr>
      </p:pic>
      <p:pic>
        <p:nvPicPr>
          <p:cNvPr id="8" name="Picture 7">
            <a:extLst>
              <a:ext uri="{FF2B5EF4-FFF2-40B4-BE49-F238E27FC236}">
                <a16:creationId xmlns:a16="http://schemas.microsoft.com/office/drawing/2014/main" id="{49816743-2D7A-E64A-AF19-51C6F5EE41B2}"/>
              </a:ext>
            </a:extLst>
          </p:cNvPr>
          <p:cNvPicPr>
            <a:picLocks noChangeAspect="1"/>
          </p:cNvPicPr>
          <p:nvPr/>
        </p:nvPicPr>
        <p:blipFill>
          <a:blip r:embed="rId5"/>
          <a:stretch>
            <a:fillRect/>
          </a:stretch>
        </p:blipFill>
        <p:spPr>
          <a:xfrm>
            <a:off x="6274339" y="2816351"/>
            <a:ext cx="485372" cy="497507"/>
          </a:xfrm>
          <a:prstGeom prst="rect">
            <a:avLst/>
          </a:prstGeom>
        </p:spPr>
      </p:pic>
      <p:pic>
        <p:nvPicPr>
          <p:cNvPr id="9" name="Picture 8">
            <a:extLst>
              <a:ext uri="{FF2B5EF4-FFF2-40B4-BE49-F238E27FC236}">
                <a16:creationId xmlns:a16="http://schemas.microsoft.com/office/drawing/2014/main" id="{51CF76C2-AB08-094C-B80E-CA702F1F1321}"/>
              </a:ext>
            </a:extLst>
          </p:cNvPr>
          <p:cNvPicPr>
            <a:picLocks noChangeAspect="1"/>
          </p:cNvPicPr>
          <p:nvPr/>
        </p:nvPicPr>
        <p:blipFill>
          <a:blip r:embed="rId6"/>
          <a:stretch>
            <a:fillRect/>
          </a:stretch>
        </p:blipFill>
        <p:spPr>
          <a:xfrm>
            <a:off x="6288900" y="3362961"/>
            <a:ext cx="485373" cy="510264"/>
          </a:xfrm>
          <a:prstGeom prst="rect">
            <a:avLst/>
          </a:prstGeom>
        </p:spPr>
      </p:pic>
      <p:cxnSp>
        <p:nvCxnSpPr>
          <p:cNvPr id="11" name="Straight Arrow Connector 10">
            <a:extLst>
              <a:ext uri="{FF2B5EF4-FFF2-40B4-BE49-F238E27FC236}">
                <a16:creationId xmlns:a16="http://schemas.microsoft.com/office/drawing/2014/main" id="{5F2493A6-A185-EC48-A505-746B0B3E6393}"/>
              </a:ext>
            </a:extLst>
          </p:cNvPr>
          <p:cNvCxnSpPr/>
          <p:nvPr/>
        </p:nvCxnSpPr>
        <p:spPr bwMode="auto">
          <a:xfrm>
            <a:off x="9137904" y="3313857"/>
            <a:ext cx="0" cy="559368"/>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239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EAF25-9370-A448-A794-B0BF5CE5F217}"/>
              </a:ext>
            </a:extLst>
          </p:cNvPr>
          <p:cNvSpPr>
            <a:spLocks noGrp="1"/>
          </p:cNvSpPr>
          <p:nvPr>
            <p:ph type="title"/>
          </p:nvPr>
        </p:nvSpPr>
        <p:spPr>
          <a:xfrm>
            <a:off x="280416" y="234040"/>
            <a:ext cx="5944893" cy="985160"/>
          </a:xfrm>
        </p:spPr>
        <p:txBody>
          <a:bodyPr/>
          <a:lstStyle/>
          <a:p>
            <a:r>
              <a:rPr lang="en-US" sz="3733" dirty="0"/>
              <a:t>Understanding Routes</a:t>
            </a:r>
          </a:p>
        </p:txBody>
      </p:sp>
      <p:sp>
        <p:nvSpPr>
          <p:cNvPr id="3" name="Footer Placeholder 2">
            <a:extLst>
              <a:ext uri="{FF2B5EF4-FFF2-40B4-BE49-F238E27FC236}">
                <a16:creationId xmlns:a16="http://schemas.microsoft.com/office/drawing/2014/main" id="{1C09B8C9-126B-1743-B117-04346FFCE6D7}"/>
              </a:ext>
            </a:extLst>
          </p:cNvPr>
          <p:cNvSpPr>
            <a:spLocks noGrp="1"/>
          </p:cNvSpPr>
          <p:nvPr>
            <p:ph type="ftr" sz="quarter" idx="10"/>
          </p:nvPr>
        </p:nvSpPr>
        <p:spPr/>
        <p:txBody>
          <a:bodyPr/>
          <a:lstStyle/>
          <a:p>
            <a:r>
              <a:rPr lang="en-US" dirty="0"/>
              <a:t>Group Name / DOC ID / Month XX, 2018 / © 2018 IBM Corporation</a:t>
            </a:r>
          </a:p>
        </p:txBody>
      </p:sp>
      <p:sp>
        <p:nvSpPr>
          <p:cNvPr id="4" name="Slide Number Placeholder 3">
            <a:extLst>
              <a:ext uri="{FF2B5EF4-FFF2-40B4-BE49-F238E27FC236}">
                <a16:creationId xmlns:a16="http://schemas.microsoft.com/office/drawing/2014/main" id="{B50DA857-0918-534D-BBD8-97134C1827FF}"/>
              </a:ext>
            </a:extLst>
          </p:cNvPr>
          <p:cNvSpPr>
            <a:spLocks noGrp="1"/>
          </p:cNvSpPr>
          <p:nvPr>
            <p:ph type="sldNum" sz="quarter" idx="11"/>
          </p:nvPr>
        </p:nvSpPr>
        <p:spPr/>
        <p:txBody>
          <a:bodyPr/>
          <a:lstStyle/>
          <a:p>
            <a:fld id="{59395FB3-9C97-154F-86B2-7E381B951268}" type="slidenum">
              <a:rPr lang="en-US" smtClean="0"/>
              <a:pPr/>
              <a:t>42</a:t>
            </a:fld>
            <a:endParaRPr lang="en-US" dirty="0"/>
          </a:p>
        </p:txBody>
      </p:sp>
      <p:sp>
        <p:nvSpPr>
          <p:cNvPr id="5" name="Text Placeholder 4">
            <a:extLst>
              <a:ext uri="{FF2B5EF4-FFF2-40B4-BE49-F238E27FC236}">
                <a16:creationId xmlns:a16="http://schemas.microsoft.com/office/drawing/2014/main" id="{53DAEA8B-81D5-8E4D-92D7-53CC7E609FBA}"/>
              </a:ext>
            </a:extLst>
          </p:cNvPr>
          <p:cNvSpPr>
            <a:spLocks noGrp="1"/>
          </p:cNvSpPr>
          <p:nvPr>
            <p:ph type="body" sz="quarter" idx="12"/>
          </p:nvPr>
        </p:nvSpPr>
        <p:spPr>
          <a:xfrm>
            <a:off x="304888" y="1459346"/>
            <a:ext cx="11582312" cy="4535053"/>
          </a:xfrm>
        </p:spPr>
        <p:txBody>
          <a:bodyPr/>
          <a:lstStyle/>
          <a:p>
            <a:pPr marL="228594" indent="-228594"/>
            <a:r>
              <a:rPr lang="en-US" sz="2400" dirty="0">
                <a:latin typeface="Arial" panose="020B0604020202020204" pitchFamily="34" charset="0"/>
                <a:cs typeface="Arial" panose="020B0604020202020204" pitchFamily="34" charset="0"/>
              </a:rPr>
              <a:t>OpenShift routes allow network access to pods from outside the Openshift environment.</a:t>
            </a:r>
          </a:p>
          <a:p>
            <a:pPr marL="228594" indent="-228594"/>
            <a:r>
              <a:rPr lang="en-US" sz="2400" dirty="0">
                <a:latin typeface="Arial" panose="020B0604020202020204" pitchFamily="34" charset="0"/>
                <a:cs typeface="Arial" panose="020B0604020202020204" pitchFamily="34" charset="0"/>
              </a:rPr>
              <a:t>A dedicated router pod is used to load-balance traffic between the target pods.</a:t>
            </a:r>
          </a:p>
          <a:p>
            <a:pPr marL="228594" indent="-228594"/>
            <a:r>
              <a:rPr lang="en-US" sz="2400" dirty="0">
                <a:latin typeface="Arial" panose="020B0604020202020204" pitchFamily="34" charset="0"/>
                <a:cs typeface="Arial" panose="020B0604020202020204" pitchFamily="34" charset="0"/>
              </a:rPr>
              <a:t>The router pods uses </a:t>
            </a:r>
            <a:r>
              <a:rPr lang="en-US" sz="2400" dirty="0" err="1">
                <a:latin typeface="Arial" panose="020B0604020202020204" pitchFamily="34" charset="0"/>
                <a:cs typeface="Arial" panose="020B0604020202020204" pitchFamily="34" charset="0"/>
              </a:rPr>
              <a:t>HAProxy</a:t>
            </a:r>
            <a:r>
              <a:rPr lang="en-US" sz="2400" dirty="0">
                <a:latin typeface="Arial" panose="020B0604020202020204" pitchFamily="34" charset="0"/>
                <a:cs typeface="Arial" panose="020B0604020202020204" pitchFamily="34" charset="0"/>
              </a:rPr>
              <a:t> and can be scaled itself.</a:t>
            </a:r>
          </a:p>
          <a:p>
            <a:pPr marL="228594" indent="-228594"/>
            <a:r>
              <a:rPr lang="en-US" sz="2400" dirty="0">
                <a:latin typeface="Arial" panose="020B0604020202020204" pitchFamily="34" charset="0"/>
                <a:cs typeface="Arial" panose="020B0604020202020204" pitchFamily="34" charset="0"/>
              </a:rPr>
              <a:t>The router exposes a public facing IP address and DNS hostname to the internal pod networking.</a:t>
            </a:r>
          </a:p>
          <a:p>
            <a:pPr marL="228594" indent="-228594"/>
            <a:r>
              <a:rPr lang="en-US" sz="2400" dirty="0">
                <a:latin typeface="Arial" panose="020B0604020202020204" pitchFamily="34" charset="0"/>
                <a:cs typeface="Arial" panose="020B0604020202020204" pitchFamily="34" charset="0"/>
              </a:rPr>
              <a:t>Routers connect directly to the pods, the service is used for pod lookup only, but not involved in the actual traffic.</a:t>
            </a:r>
          </a:p>
        </p:txBody>
      </p:sp>
    </p:spTree>
    <p:extLst>
      <p:ext uri="{BB962C8B-B14F-4D97-AF65-F5344CB8AC3E}">
        <p14:creationId xmlns:p14="http://schemas.microsoft.com/office/powerpoint/2010/main" val="15660393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1CF1E-A020-6940-A15F-E87878F8D1F3}"/>
              </a:ext>
            </a:extLst>
          </p:cNvPr>
          <p:cNvSpPr>
            <a:spLocks noGrp="1"/>
          </p:cNvSpPr>
          <p:nvPr>
            <p:ph type="title"/>
          </p:nvPr>
        </p:nvSpPr>
        <p:spPr/>
        <p:txBody>
          <a:bodyPr/>
          <a:lstStyle/>
          <a:p>
            <a:r>
              <a:rPr lang="en-US" dirty="0"/>
              <a:t>Scale</a:t>
            </a:r>
          </a:p>
        </p:txBody>
      </p:sp>
      <p:sp>
        <p:nvSpPr>
          <p:cNvPr id="4" name="Slide Number Placeholder 3">
            <a:extLst>
              <a:ext uri="{FF2B5EF4-FFF2-40B4-BE49-F238E27FC236}">
                <a16:creationId xmlns:a16="http://schemas.microsoft.com/office/drawing/2014/main" id="{D829DB57-21FA-B94C-9440-263AF82214BE}"/>
              </a:ext>
            </a:extLst>
          </p:cNvPr>
          <p:cNvSpPr>
            <a:spLocks noGrp="1"/>
          </p:cNvSpPr>
          <p:nvPr>
            <p:ph type="sldNum" sz="quarter" idx="11"/>
          </p:nvPr>
        </p:nvSpPr>
        <p:spPr/>
        <p:txBody>
          <a:bodyPr/>
          <a:lstStyle/>
          <a:p>
            <a:fld id="{59395FB3-9C97-154F-86B2-7E381B951268}" type="slidenum">
              <a:rPr lang="en-US" smtClean="0"/>
              <a:pPr/>
              <a:t>43</a:t>
            </a:fld>
            <a:endParaRPr lang="en-US" dirty="0"/>
          </a:p>
        </p:txBody>
      </p:sp>
      <p:pic>
        <p:nvPicPr>
          <p:cNvPr id="6" name="Picture 5">
            <a:extLst>
              <a:ext uri="{FF2B5EF4-FFF2-40B4-BE49-F238E27FC236}">
                <a16:creationId xmlns:a16="http://schemas.microsoft.com/office/drawing/2014/main" id="{2E6D1F5C-61F8-BE41-BBBD-8F4A9347AD8B}"/>
              </a:ext>
            </a:extLst>
          </p:cNvPr>
          <p:cNvPicPr>
            <a:picLocks noChangeAspect="1"/>
          </p:cNvPicPr>
          <p:nvPr/>
        </p:nvPicPr>
        <p:blipFill>
          <a:blip r:embed="rId2"/>
          <a:stretch>
            <a:fillRect/>
          </a:stretch>
        </p:blipFill>
        <p:spPr>
          <a:xfrm>
            <a:off x="3224558" y="959162"/>
            <a:ext cx="7443397" cy="5035239"/>
          </a:xfrm>
          <a:prstGeom prst="rect">
            <a:avLst/>
          </a:prstGeom>
        </p:spPr>
      </p:pic>
    </p:spTree>
    <p:extLst>
      <p:ext uri="{BB962C8B-B14F-4D97-AF65-F5344CB8AC3E}">
        <p14:creationId xmlns:p14="http://schemas.microsoft.com/office/powerpoint/2010/main" val="2817945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CBE8C-0AE1-9744-8830-E47C44130B9D}"/>
              </a:ext>
            </a:extLst>
          </p:cNvPr>
          <p:cNvSpPr>
            <a:spLocks noGrp="1"/>
          </p:cNvSpPr>
          <p:nvPr>
            <p:ph type="title"/>
          </p:nvPr>
        </p:nvSpPr>
        <p:spPr>
          <a:xfrm>
            <a:off x="280416" y="234040"/>
            <a:ext cx="5815584" cy="487464"/>
          </a:xfrm>
        </p:spPr>
        <p:txBody>
          <a:bodyPr>
            <a:normAutofit fontScale="90000"/>
          </a:bodyPr>
          <a:lstStyle/>
          <a:p>
            <a:r>
              <a:rPr lang="en-US" dirty="0"/>
              <a:t>Scale ( Contd..)</a:t>
            </a:r>
          </a:p>
        </p:txBody>
      </p:sp>
      <p:sp>
        <p:nvSpPr>
          <p:cNvPr id="4" name="Slide Number Placeholder 3">
            <a:extLst>
              <a:ext uri="{FF2B5EF4-FFF2-40B4-BE49-F238E27FC236}">
                <a16:creationId xmlns:a16="http://schemas.microsoft.com/office/drawing/2014/main" id="{E2A5108E-4DE4-4B4A-AFD6-AF17AC25F0E9}"/>
              </a:ext>
            </a:extLst>
          </p:cNvPr>
          <p:cNvSpPr>
            <a:spLocks noGrp="1"/>
          </p:cNvSpPr>
          <p:nvPr>
            <p:ph type="sldNum" sz="quarter" idx="11"/>
          </p:nvPr>
        </p:nvSpPr>
        <p:spPr/>
        <p:txBody>
          <a:bodyPr/>
          <a:lstStyle/>
          <a:p>
            <a:fld id="{59395FB3-9C97-154F-86B2-7E381B951268}" type="slidenum">
              <a:rPr lang="en-US" smtClean="0"/>
              <a:pPr/>
              <a:t>44</a:t>
            </a:fld>
            <a:endParaRPr lang="en-US" dirty="0"/>
          </a:p>
        </p:txBody>
      </p:sp>
      <p:pic>
        <p:nvPicPr>
          <p:cNvPr id="7" name="Picture 6">
            <a:extLst>
              <a:ext uri="{FF2B5EF4-FFF2-40B4-BE49-F238E27FC236}">
                <a16:creationId xmlns:a16="http://schemas.microsoft.com/office/drawing/2014/main" id="{AD85F071-9128-5241-B025-F1DEB3065F5F}"/>
              </a:ext>
            </a:extLst>
          </p:cNvPr>
          <p:cNvPicPr>
            <a:picLocks noChangeAspect="1"/>
          </p:cNvPicPr>
          <p:nvPr/>
        </p:nvPicPr>
        <p:blipFill>
          <a:blip r:embed="rId2"/>
          <a:stretch>
            <a:fillRect/>
          </a:stretch>
        </p:blipFill>
        <p:spPr>
          <a:xfrm>
            <a:off x="627334" y="1059112"/>
            <a:ext cx="10352116" cy="5324755"/>
          </a:xfrm>
          <a:prstGeom prst="rect">
            <a:avLst/>
          </a:prstGeom>
        </p:spPr>
      </p:pic>
    </p:spTree>
    <p:extLst>
      <p:ext uri="{BB962C8B-B14F-4D97-AF65-F5344CB8AC3E}">
        <p14:creationId xmlns:p14="http://schemas.microsoft.com/office/powerpoint/2010/main" val="12229117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A9EE94-E6F6-9F45-9CD1-B556E051E99C}"/>
              </a:ext>
            </a:extLst>
          </p:cNvPr>
          <p:cNvSpPr txBox="1"/>
          <p:nvPr/>
        </p:nvSpPr>
        <p:spPr>
          <a:xfrm>
            <a:off x="1038386" y="619932"/>
            <a:ext cx="1912703" cy="584775"/>
          </a:xfrm>
          <a:prstGeom prst="rect">
            <a:avLst/>
          </a:prstGeom>
          <a:noFill/>
        </p:spPr>
        <p:txBody>
          <a:bodyPr wrap="none" rtlCol="0">
            <a:spAutoFit/>
          </a:bodyPr>
          <a:lstStyle/>
          <a:p>
            <a:r>
              <a:rPr lang="en-US" sz="3200" dirty="0">
                <a:latin typeface="IBM Plex Mono" panose="020B0509050203000203" pitchFamily="49" charset="77"/>
              </a:rPr>
              <a:t>Agenda:</a:t>
            </a:r>
          </a:p>
        </p:txBody>
      </p:sp>
      <p:sp>
        <p:nvSpPr>
          <p:cNvPr id="3" name="TextBox 2">
            <a:extLst>
              <a:ext uri="{FF2B5EF4-FFF2-40B4-BE49-F238E27FC236}">
                <a16:creationId xmlns:a16="http://schemas.microsoft.com/office/drawing/2014/main" id="{4635EB09-D7FD-2D4E-8130-C070557D6E76}"/>
              </a:ext>
            </a:extLst>
          </p:cNvPr>
          <p:cNvSpPr txBox="1"/>
          <p:nvPr/>
        </p:nvSpPr>
        <p:spPr>
          <a:xfrm>
            <a:off x="1580827" y="1983782"/>
            <a:ext cx="6524787" cy="2308324"/>
          </a:xfrm>
          <a:prstGeom prst="rect">
            <a:avLst/>
          </a:prstGeom>
          <a:noFill/>
        </p:spPr>
        <p:txBody>
          <a:bodyPr wrap="square" rtlCol="0">
            <a:spAutoFit/>
          </a:bodyPr>
          <a:lstStyle/>
          <a:p>
            <a:pPr marL="342900" indent="-342900">
              <a:buFontTx/>
              <a:buAutoNum type="arabicParenR"/>
            </a:pPr>
            <a:r>
              <a:rPr lang="en-US" dirty="0">
                <a:latin typeface="IBM Plex Sans" panose="020B0503050203000203" pitchFamily="34" charset="77"/>
              </a:rPr>
              <a:t>Cloud Pak</a:t>
            </a:r>
          </a:p>
          <a:p>
            <a:pPr marL="342900" indent="-342900">
              <a:buFontTx/>
              <a:buAutoNum type="arabicParenR"/>
            </a:pPr>
            <a:r>
              <a:rPr lang="en-US" dirty="0">
                <a:latin typeface="IBM Plex Sans" panose="020B0503050203000203" pitchFamily="34" charset="77"/>
              </a:rPr>
              <a:t>Types of Cloud Paks</a:t>
            </a:r>
          </a:p>
          <a:p>
            <a:pPr marL="342900" indent="-342900">
              <a:buFontTx/>
              <a:buAutoNum type="arabicParenR"/>
            </a:pPr>
            <a:r>
              <a:rPr lang="en-US" dirty="0">
                <a:latin typeface="IBM Plex Sans" panose="020B0503050203000203" pitchFamily="34" charset="77"/>
              </a:rPr>
              <a:t>Cloud Pak For Applications</a:t>
            </a:r>
          </a:p>
          <a:p>
            <a:pPr marL="342900" indent="-342900" algn="just">
              <a:buFont typeface="+mj-lt"/>
              <a:buAutoNum type="arabicParenR"/>
            </a:pPr>
            <a:r>
              <a:rPr lang="en-US" dirty="0">
                <a:latin typeface="IBM Plex Sans" panose="020B0503050203000203" pitchFamily="34" charset="77"/>
              </a:rPr>
              <a:t>Cloud Foundry Lab deployment</a:t>
            </a:r>
          </a:p>
          <a:p>
            <a:pPr marL="342900" indent="-342900">
              <a:buFontTx/>
              <a:buAutoNum type="arabicParenR"/>
            </a:pPr>
            <a:endParaRPr lang="en-US" dirty="0">
              <a:latin typeface="IBM Plex Sans" panose="020B0503050203000203" pitchFamily="34" charset="77"/>
            </a:endParaRPr>
          </a:p>
          <a:p>
            <a:pPr marL="342900" indent="-342900">
              <a:buFontTx/>
              <a:buAutoNum type="arabicParenR"/>
            </a:pPr>
            <a:endParaRPr lang="en-US" dirty="0">
              <a:latin typeface="IBM Plex Sans" panose="020B0503050203000203" pitchFamily="34" charset="77"/>
            </a:endParaRPr>
          </a:p>
          <a:p>
            <a:pPr marL="342900" indent="-342900">
              <a:buFontTx/>
              <a:buAutoNum type="arabicParenR"/>
            </a:pPr>
            <a:endParaRPr lang="en-US" dirty="0">
              <a:latin typeface="IBM Plex Sans" panose="020B0503050203000203" pitchFamily="34" charset="77"/>
            </a:endParaRPr>
          </a:p>
          <a:p>
            <a:pPr marL="342900" indent="-342900">
              <a:buAutoNum type="arabicParenR"/>
            </a:pPr>
            <a:endParaRPr lang="en-US" dirty="0"/>
          </a:p>
        </p:txBody>
      </p:sp>
    </p:spTree>
    <p:extLst>
      <p:ext uri="{BB962C8B-B14F-4D97-AF65-F5344CB8AC3E}">
        <p14:creationId xmlns:p14="http://schemas.microsoft.com/office/powerpoint/2010/main" val="176758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169DD9-089D-F544-86AA-E767FB473346}"/>
              </a:ext>
            </a:extLst>
          </p:cNvPr>
          <p:cNvSpPr>
            <a:spLocks noGrp="1"/>
          </p:cNvSpPr>
          <p:nvPr>
            <p:ph type="title"/>
          </p:nvPr>
        </p:nvSpPr>
        <p:spPr>
          <a:xfrm>
            <a:off x="1625691" y="1209422"/>
            <a:ext cx="9728109" cy="3212407"/>
          </a:xfrm>
        </p:spPr>
        <p:txBody>
          <a:bodyPr/>
          <a:lstStyle/>
          <a:p>
            <a:r>
              <a:rPr lang="en-US" sz="3733" b="1" dirty="0">
                <a:latin typeface="IBM Plex Mono" panose="020B0509050203000203" pitchFamily="49" charset="77"/>
              </a:rPr>
              <a:t>IBM Containerized Software's on OpenShift Container Platform</a:t>
            </a:r>
          </a:p>
        </p:txBody>
      </p:sp>
      <p:sp>
        <p:nvSpPr>
          <p:cNvPr id="5" name="Slide Number Placeholder 4">
            <a:extLst>
              <a:ext uri="{FF2B5EF4-FFF2-40B4-BE49-F238E27FC236}">
                <a16:creationId xmlns:a16="http://schemas.microsoft.com/office/drawing/2014/main" id="{701339BF-4106-0C40-9F12-2A15EA4ED7C6}"/>
              </a:ext>
            </a:extLst>
          </p:cNvPr>
          <p:cNvSpPr>
            <a:spLocks noGrp="1"/>
          </p:cNvSpPr>
          <p:nvPr>
            <p:ph type="sldNum" sz="quarter" idx="11"/>
          </p:nvPr>
        </p:nvSpPr>
        <p:spPr/>
        <p:txBody>
          <a:bodyPr/>
          <a:lstStyle/>
          <a:p>
            <a:fld id="{59395FB3-9C97-154F-86B2-7E381B951268}" type="slidenum">
              <a:rPr lang="en-US" smtClean="0"/>
              <a:pPr/>
              <a:t>46</a:t>
            </a:fld>
            <a:endParaRPr lang="en-US" dirty="0"/>
          </a:p>
        </p:txBody>
      </p:sp>
    </p:spTree>
    <p:extLst>
      <p:ext uri="{BB962C8B-B14F-4D97-AF65-F5344CB8AC3E}">
        <p14:creationId xmlns:p14="http://schemas.microsoft.com/office/powerpoint/2010/main" val="4310588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3A1903-D865-794A-BE7C-3CE4A7D69525}"/>
              </a:ext>
            </a:extLst>
          </p:cNvPr>
          <p:cNvPicPr>
            <a:picLocks noChangeAspect="1"/>
          </p:cNvPicPr>
          <p:nvPr/>
        </p:nvPicPr>
        <p:blipFill>
          <a:blip r:embed="rId2"/>
          <a:stretch>
            <a:fillRect/>
          </a:stretch>
        </p:blipFill>
        <p:spPr>
          <a:xfrm>
            <a:off x="0" y="0"/>
            <a:ext cx="12192000" cy="6752783"/>
          </a:xfrm>
          <a:prstGeom prst="rect">
            <a:avLst/>
          </a:prstGeom>
        </p:spPr>
      </p:pic>
    </p:spTree>
    <p:extLst>
      <p:ext uri="{BB962C8B-B14F-4D97-AF65-F5344CB8AC3E}">
        <p14:creationId xmlns:p14="http://schemas.microsoft.com/office/powerpoint/2010/main" val="3927251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CFED68-585A-754D-B44C-2B558D1F2A25}"/>
              </a:ext>
            </a:extLst>
          </p:cNvPr>
          <p:cNvPicPr>
            <a:picLocks noChangeAspect="1"/>
          </p:cNvPicPr>
          <p:nvPr/>
        </p:nvPicPr>
        <p:blipFill>
          <a:blip r:embed="rId3"/>
          <a:stretch>
            <a:fillRect/>
          </a:stretch>
        </p:blipFill>
        <p:spPr>
          <a:xfrm>
            <a:off x="643467" y="934466"/>
            <a:ext cx="10905066" cy="4989067"/>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D900A0E-AF79-4540-8594-12E4E48820E2}"/>
              </a:ext>
            </a:extLst>
          </p:cNvPr>
          <p:cNvSpPr/>
          <p:nvPr/>
        </p:nvSpPr>
        <p:spPr>
          <a:xfrm>
            <a:off x="643467" y="795867"/>
            <a:ext cx="1794933" cy="40978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9648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340CA1-8098-0248-9434-E6DFAC76A3D7}"/>
              </a:ext>
            </a:extLst>
          </p:cNvPr>
          <p:cNvPicPr>
            <a:picLocks noChangeAspect="1"/>
          </p:cNvPicPr>
          <p:nvPr/>
        </p:nvPicPr>
        <p:blipFill rotWithShape="1">
          <a:blip r:embed="rId3"/>
          <a:srcRect b="881"/>
          <a:stretch/>
        </p:blipFill>
        <p:spPr>
          <a:xfrm>
            <a:off x="20" y="10"/>
            <a:ext cx="12191980" cy="6857990"/>
          </a:xfrm>
          <a:prstGeom prst="rect">
            <a:avLst/>
          </a:prstGeom>
        </p:spPr>
      </p:pic>
    </p:spTree>
    <p:extLst>
      <p:ext uri="{BB962C8B-B14F-4D97-AF65-F5344CB8AC3E}">
        <p14:creationId xmlns:p14="http://schemas.microsoft.com/office/powerpoint/2010/main" val="4183117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E2D14-1189-574C-B5CB-A5C5225497D7}"/>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F8B0A451-E4F6-D841-834B-B29B42F9E54C}"/>
              </a:ext>
            </a:extLst>
          </p:cNvPr>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a:extLst>
              <a:ext uri="{FF2B5EF4-FFF2-40B4-BE49-F238E27FC236}">
                <a16:creationId xmlns:a16="http://schemas.microsoft.com/office/drawing/2014/main" id="{E3924CC8-F6F9-D34C-ACC0-5E93147F541A}"/>
              </a:ext>
            </a:extLst>
          </p:cNvPr>
          <p:cNvSpPr>
            <a:spLocks noGrp="1"/>
          </p:cNvSpPr>
          <p:nvPr>
            <p:ph type="sldNum" sz="quarter" idx="11"/>
          </p:nvPr>
        </p:nvSpPr>
        <p:spPr/>
        <p:txBody>
          <a:bodyPr/>
          <a:lstStyle/>
          <a:p>
            <a:fld id="{59395FB3-9C97-154F-86B2-7E381B951268}" type="slidenum">
              <a:rPr lang="en-US" smtClean="0"/>
              <a:pPr/>
              <a:t>5</a:t>
            </a:fld>
            <a:endParaRPr lang="en-US" dirty="0"/>
          </a:p>
        </p:txBody>
      </p:sp>
      <p:sp>
        <p:nvSpPr>
          <p:cNvPr id="5" name="Text Placeholder 4">
            <a:extLst>
              <a:ext uri="{FF2B5EF4-FFF2-40B4-BE49-F238E27FC236}">
                <a16:creationId xmlns:a16="http://schemas.microsoft.com/office/drawing/2014/main" id="{D4932870-5B48-8148-84AE-D032D6239091}"/>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59529F3B-13C2-6644-8F20-F94F2242B73A}"/>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6E2444D-EE1B-D840-9CAE-C307108B3D1E}"/>
              </a:ext>
            </a:extLst>
          </p:cNvPr>
          <p:cNvPicPr>
            <a:picLocks noChangeAspect="1"/>
          </p:cNvPicPr>
          <p:nvPr/>
        </p:nvPicPr>
        <p:blipFill>
          <a:blip r:embed="rId2"/>
          <a:stretch>
            <a:fillRect/>
          </a:stretch>
        </p:blipFill>
        <p:spPr>
          <a:xfrm>
            <a:off x="3483" y="0"/>
            <a:ext cx="12188517" cy="6858000"/>
          </a:xfrm>
          <a:prstGeom prst="rect">
            <a:avLst/>
          </a:prstGeom>
        </p:spPr>
      </p:pic>
    </p:spTree>
    <p:extLst>
      <p:ext uri="{BB962C8B-B14F-4D97-AF65-F5344CB8AC3E}">
        <p14:creationId xmlns:p14="http://schemas.microsoft.com/office/powerpoint/2010/main" val="31064928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20315-C166-1444-BB09-399AF7ED9D62}"/>
              </a:ext>
            </a:extLst>
          </p:cNvPr>
          <p:cNvPicPr>
            <a:picLocks noChangeAspect="1"/>
          </p:cNvPicPr>
          <p:nvPr/>
        </p:nvPicPr>
        <p:blipFill rotWithShape="1">
          <a:blip r:embed="rId2"/>
          <a:srcRect l="1572" r="1095"/>
          <a:stretch/>
        </p:blipFill>
        <p:spPr>
          <a:xfrm>
            <a:off x="20" y="10"/>
            <a:ext cx="12191980" cy="6857990"/>
          </a:xfrm>
          <a:prstGeom prst="rect">
            <a:avLst/>
          </a:prstGeom>
        </p:spPr>
      </p:pic>
    </p:spTree>
    <p:extLst>
      <p:ext uri="{BB962C8B-B14F-4D97-AF65-F5344CB8AC3E}">
        <p14:creationId xmlns:p14="http://schemas.microsoft.com/office/powerpoint/2010/main" val="758228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Lab1 Time!</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sz="800">
                <a:solidFill>
                  <a:srgbClr val="000000"/>
                </a:solidFill>
                <a:latin typeface="IBM Plex Sans"/>
                <a:cs typeface="Arial" charset="0"/>
              </a:rPr>
              <a:pPr defTabSz="914377">
                <a:defRPr/>
              </a:pPr>
              <a:t>51</a:t>
            </a:fld>
            <a:endParaRPr lang="en-US" sz="800">
              <a:solidFill>
                <a:srgbClr val="000000"/>
              </a:solidFill>
              <a:latin typeface="IBM Plex Sans"/>
              <a:cs typeface="Arial" charset="0"/>
            </a:endParaRPr>
          </a:p>
        </p:txBody>
      </p:sp>
      <p:sp>
        <p:nvSpPr>
          <p:cNvPr id="4" name="Picture Placeholder 3"/>
          <p:cNvSpPr>
            <a:spLocks noGrp="1"/>
          </p:cNvSpPr>
          <p:nvPr>
            <p:ph type="pic" sz="quarter" idx="16"/>
          </p:nvPr>
        </p:nvSpPr>
        <p:spPr/>
      </p:sp>
      <p:pic>
        <p:nvPicPr>
          <p:cNvPr id="12" name="Picture Placeholder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000" y="-2116"/>
            <a:ext cx="6096000" cy="6858000"/>
          </a:xfrm>
          <a:prstGeom prst="rect">
            <a:avLst/>
          </a:prstGeom>
        </p:spPr>
      </p:pic>
    </p:spTree>
    <p:extLst>
      <p:ext uri="{BB962C8B-B14F-4D97-AF65-F5344CB8AC3E}">
        <p14:creationId xmlns:p14="http://schemas.microsoft.com/office/powerpoint/2010/main" val="12872253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492870-6117-064A-BD63-AAB4E0A90576}"/>
              </a:ext>
            </a:extLst>
          </p:cNvPr>
          <p:cNvPicPr>
            <a:picLocks noChangeAspect="1"/>
          </p:cNvPicPr>
          <p:nvPr/>
        </p:nvPicPr>
        <p:blipFill rotWithShape="1">
          <a:blip r:embed="rId2"/>
          <a:srcRect r="888" b="-1"/>
          <a:stretch/>
        </p:blipFill>
        <p:spPr>
          <a:xfrm>
            <a:off x="20" y="10"/>
            <a:ext cx="12191980" cy="6857990"/>
          </a:xfrm>
          <a:prstGeom prst="rect">
            <a:avLst/>
          </a:prstGeom>
        </p:spPr>
      </p:pic>
    </p:spTree>
    <p:extLst>
      <p:ext uri="{BB962C8B-B14F-4D97-AF65-F5344CB8AC3E}">
        <p14:creationId xmlns:p14="http://schemas.microsoft.com/office/powerpoint/2010/main" val="2497465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657F-C2BE-5F4D-A138-4B6E2D9C3ED0}"/>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B9B1CAAD-0A78-F145-8F38-6A29E978DB4D}"/>
              </a:ext>
            </a:extLst>
          </p:cNvPr>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a:extLst>
              <a:ext uri="{FF2B5EF4-FFF2-40B4-BE49-F238E27FC236}">
                <a16:creationId xmlns:a16="http://schemas.microsoft.com/office/drawing/2014/main" id="{AFAEAD23-D18A-6843-90D3-16825446A4C9}"/>
              </a:ext>
            </a:extLst>
          </p:cNvPr>
          <p:cNvSpPr>
            <a:spLocks noGrp="1"/>
          </p:cNvSpPr>
          <p:nvPr>
            <p:ph type="sldNum" sz="quarter" idx="11"/>
          </p:nvPr>
        </p:nvSpPr>
        <p:spPr/>
        <p:txBody>
          <a:bodyPr/>
          <a:lstStyle/>
          <a:p>
            <a:fld id="{59395FB3-9C97-154F-86B2-7E381B951268}" type="slidenum">
              <a:rPr lang="en-US" smtClean="0"/>
              <a:pPr/>
              <a:t>6</a:t>
            </a:fld>
            <a:endParaRPr lang="en-US" dirty="0"/>
          </a:p>
        </p:txBody>
      </p:sp>
      <p:sp>
        <p:nvSpPr>
          <p:cNvPr id="5" name="Text Placeholder 4">
            <a:extLst>
              <a:ext uri="{FF2B5EF4-FFF2-40B4-BE49-F238E27FC236}">
                <a16:creationId xmlns:a16="http://schemas.microsoft.com/office/drawing/2014/main" id="{C167205B-D6BC-B746-98DC-CAB98A9EADFE}"/>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450DDA55-8240-0741-ADD6-7FA0C3D57DC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6FEA4CE-B120-0A4A-BF22-AF19929237D8}"/>
              </a:ext>
            </a:extLst>
          </p:cNvPr>
          <p:cNvPicPr>
            <a:picLocks noChangeAspect="1"/>
          </p:cNvPicPr>
          <p:nvPr/>
        </p:nvPicPr>
        <p:blipFill>
          <a:blip r:embed="rId2"/>
          <a:stretch>
            <a:fillRect/>
          </a:stretch>
        </p:blipFill>
        <p:spPr>
          <a:xfrm>
            <a:off x="1" y="0"/>
            <a:ext cx="12191999" cy="6858000"/>
          </a:xfrm>
          <a:prstGeom prst="rect">
            <a:avLst/>
          </a:prstGeom>
        </p:spPr>
      </p:pic>
    </p:spTree>
    <p:extLst>
      <p:ext uri="{BB962C8B-B14F-4D97-AF65-F5344CB8AC3E}">
        <p14:creationId xmlns:p14="http://schemas.microsoft.com/office/powerpoint/2010/main" val="4244821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33DB-D4AF-9747-928A-11787A265404}"/>
              </a:ext>
            </a:extLst>
          </p:cNvPr>
          <p:cNvSpPr>
            <a:spLocks noGrp="1"/>
          </p:cNvSpPr>
          <p:nvPr>
            <p:ph type="title"/>
          </p:nvPr>
        </p:nvSpPr>
        <p:spPr>
          <a:xfrm>
            <a:off x="215153" y="132144"/>
            <a:ext cx="5588239" cy="459527"/>
          </a:xfrm>
        </p:spPr>
        <p:txBody>
          <a:bodyPr>
            <a:normAutofit fontScale="90000"/>
          </a:bodyPr>
          <a:lstStyle/>
          <a:p>
            <a:r>
              <a:rPr lang="en-US" dirty="0"/>
              <a:t>OpenShift </a:t>
            </a:r>
          </a:p>
        </p:txBody>
      </p:sp>
      <p:sp>
        <p:nvSpPr>
          <p:cNvPr id="4" name="Slide Number Placeholder 3">
            <a:extLst>
              <a:ext uri="{FF2B5EF4-FFF2-40B4-BE49-F238E27FC236}">
                <a16:creationId xmlns:a16="http://schemas.microsoft.com/office/drawing/2014/main" id="{36F8C41E-CC8C-AC40-9F69-1854F16CE0BB}"/>
              </a:ext>
            </a:extLst>
          </p:cNvPr>
          <p:cNvSpPr>
            <a:spLocks noGrp="1"/>
          </p:cNvSpPr>
          <p:nvPr>
            <p:ph type="sldNum" sz="quarter" idx="11"/>
          </p:nvPr>
        </p:nvSpPr>
        <p:spPr/>
        <p:txBody>
          <a:bodyPr/>
          <a:lstStyle/>
          <a:p>
            <a:fld id="{59395FB3-9C97-154F-86B2-7E381B951268}" type="slidenum">
              <a:rPr lang="en-US" smtClean="0"/>
              <a:pPr/>
              <a:t>7</a:t>
            </a:fld>
            <a:endParaRPr lang="en-US" dirty="0"/>
          </a:p>
        </p:txBody>
      </p:sp>
      <p:pic>
        <p:nvPicPr>
          <p:cNvPr id="8" name="Picture 7">
            <a:extLst>
              <a:ext uri="{FF2B5EF4-FFF2-40B4-BE49-F238E27FC236}">
                <a16:creationId xmlns:a16="http://schemas.microsoft.com/office/drawing/2014/main" id="{C6C7E28E-D91A-E945-A6E2-374272D5D1C2}"/>
              </a:ext>
            </a:extLst>
          </p:cNvPr>
          <p:cNvPicPr>
            <a:picLocks noChangeAspect="1"/>
          </p:cNvPicPr>
          <p:nvPr/>
        </p:nvPicPr>
        <p:blipFill>
          <a:blip r:embed="rId2"/>
          <a:stretch>
            <a:fillRect/>
          </a:stretch>
        </p:blipFill>
        <p:spPr>
          <a:xfrm>
            <a:off x="698247" y="733777"/>
            <a:ext cx="10655300" cy="6030180"/>
          </a:xfrm>
          <a:prstGeom prst="rect">
            <a:avLst/>
          </a:prstGeom>
        </p:spPr>
      </p:pic>
    </p:spTree>
    <p:extLst>
      <p:ext uri="{BB962C8B-B14F-4D97-AF65-F5344CB8AC3E}">
        <p14:creationId xmlns:p14="http://schemas.microsoft.com/office/powerpoint/2010/main" val="3509175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97DD-3145-264C-82F6-2A2318BF17EE}"/>
              </a:ext>
            </a:extLst>
          </p:cNvPr>
          <p:cNvSpPr>
            <a:spLocks noGrp="1"/>
          </p:cNvSpPr>
          <p:nvPr>
            <p:ph type="title"/>
          </p:nvPr>
        </p:nvSpPr>
        <p:spPr>
          <a:xfrm>
            <a:off x="280415" y="234040"/>
            <a:ext cx="7301484" cy="1066800"/>
          </a:xfrm>
        </p:spPr>
        <p:txBody>
          <a:bodyPr/>
          <a:lstStyle/>
          <a:p>
            <a:r>
              <a:rPr lang="en-US" dirty="0"/>
              <a:t>What is OpenShift?</a:t>
            </a:r>
          </a:p>
        </p:txBody>
      </p:sp>
      <p:sp>
        <p:nvSpPr>
          <p:cNvPr id="4" name="Slide Number Placeholder 3">
            <a:extLst>
              <a:ext uri="{FF2B5EF4-FFF2-40B4-BE49-F238E27FC236}">
                <a16:creationId xmlns:a16="http://schemas.microsoft.com/office/drawing/2014/main" id="{114BD101-01F4-7D4E-957A-1CC9AD0E0BB8}"/>
              </a:ext>
            </a:extLst>
          </p:cNvPr>
          <p:cNvSpPr>
            <a:spLocks noGrp="1"/>
          </p:cNvSpPr>
          <p:nvPr>
            <p:ph type="sldNum" sz="quarter" idx="11"/>
          </p:nvPr>
        </p:nvSpPr>
        <p:spPr>
          <a:xfrm>
            <a:off x="7683500" y="6383868"/>
            <a:ext cx="2438309" cy="222249"/>
          </a:xfrm>
        </p:spPr>
        <p:txBody>
          <a:bodyPr/>
          <a:lstStyle/>
          <a:p>
            <a:fld id="{59395FB3-9C97-154F-86B2-7E381B951268}" type="slidenum">
              <a:rPr lang="en-US" smtClean="0"/>
              <a:pPr/>
              <a:t>8</a:t>
            </a:fld>
            <a:endParaRPr lang="en-US" dirty="0"/>
          </a:p>
        </p:txBody>
      </p:sp>
      <p:sp>
        <p:nvSpPr>
          <p:cNvPr id="6" name="Text Placeholder 5">
            <a:extLst>
              <a:ext uri="{FF2B5EF4-FFF2-40B4-BE49-F238E27FC236}">
                <a16:creationId xmlns:a16="http://schemas.microsoft.com/office/drawing/2014/main" id="{4D1813FC-B5FF-BA43-8CDE-55FE83D2B65B}"/>
              </a:ext>
            </a:extLst>
          </p:cNvPr>
          <p:cNvSpPr>
            <a:spLocks noGrp="1"/>
          </p:cNvSpPr>
          <p:nvPr>
            <p:ph type="body" sz="quarter" idx="13"/>
          </p:nvPr>
        </p:nvSpPr>
        <p:spPr>
          <a:xfrm>
            <a:off x="406864" y="1300840"/>
            <a:ext cx="5892336" cy="4662720"/>
          </a:xfrm>
        </p:spPr>
        <p:txBody>
          <a:bodyPr>
            <a:normAutofit fontScale="92500"/>
          </a:bodyPr>
          <a:lstStyle/>
          <a:p>
            <a:pPr>
              <a:lnSpc>
                <a:spcPct val="150000"/>
              </a:lnSpc>
            </a:pPr>
            <a:r>
              <a:rPr lang="en-US" sz="2667" b="1" dirty="0"/>
              <a:t>OpenShift</a:t>
            </a:r>
            <a:r>
              <a:rPr lang="en-US" sz="2667" dirty="0"/>
              <a:t> is based on top of </a:t>
            </a:r>
            <a:r>
              <a:rPr lang="en-US" sz="2667" b="1" dirty="0"/>
              <a:t>CRI-O/Docker Containers </a:t>
            </a:r>
            <a:r>
              <a:rPr lang="en-US" sz="2667" dirty="0"/>
              <a:t>and the </a:t>
            </a:r>
            <a:r>
              <a:rPr lang="en-US" sz="2667" b="1" dirty="0"/>
              <a:t>Kubernetes </a:t>
            </a:r>
            <a:r>
              <a:rPr lang="en-US" sz="2667" dirty="0"/>
              <a:t>Cluster</a:t>
            </a:r>
            <a:r>
              <a:rPr lang="en-US" sz="2667" b="1" dirty="0"/>
              <a:t> </a:t>
            </a:r>
            <a:r>
              <a:rPr lang="en-US" sz="2667" dirty="0"/>
              <a:t>Manager, with added developer and Operation Centric tools. </a:t>
            </a:r>
          </a:p>
          <a:p>
            <a:pPr>
              <a:lnSpc>
                <a:spcPct val="150000"/>
              </a:lnSpc>
            </a:pPr>
            <a:r>
              <a:rPr lang="en-US" sz="2667" dirty="0"/>
              <a:t>These tools enable rapid application Development , Deployment And Life Cycle Management.  </a:t>
            </a:r>
          </a:p>
        </p:txBody>
      </p:sp>
      <p:sp>
        <p:nvSpPr>
          <p:cNvPr id="7" name="TextBox 6">
            <a:extLst>
              <a:ext uri="{FF2B5EF4-FFF2-40B4-BE49-F238E27FC236}">
                <a16:creationId xmlns:a16="http://schemas.microsoft.com/office/drawing/2014/main" id="{377618CD-CA47-9444-B375-1BBF8294480A}"/>
              </a:ext>
            </a:extLst>
          </p:cNvPr>
          <p:cNvSpPr txBox="1"/>
          <p:nvPr/>
        </p:nvSpPr>
        <p:spPr>
          <a:xfrm>
            <a:off x="8280400" y="5207001"/>
            <a:ext cx="1447800" cy="346377"/>
          </a:xfrm>
          <a:prstGeom prst="rect">
            <a:avLst/>
          </a:prstGeom>
          <a:noFill/>
        </p:spPr>
        <p:txBody>
          <a:bodyPr wrap="square" rtlCol="0">
            <a:spAutoFit/>
          </a:bodyPr>
          <a:lstStyle/>
          <a:p>
            <a:pPr>
              <a:lnSpc>
                <a:spcPts val="2133"/>
              </a:lnSpc>
              <a:spcAft>
                <a:spcPts val="800"/>
              </a:spcAft>
            </a:pPr>
            <a:r>
              <a:rPr lang="en-US" sz="1600" dirty="0">
                <a:latin typeface="IBM Plex Sans" charset="0"/>
                <a:ea typeface="IBM Plex Sans" charset="0"/>
                <a:cs typeface="IBM Plex Sans" charset="0"/>
              </a:rPr>
              <a:t>Docker </a:t>
            </a:r>
          </a:p>
        </p:txBody>
      </p:sp>
      <p:sp>
        <p:nvSpPr>
          <p:cNvPr id="8" name="TextBox 7">
            <a:extLst>
              <a:ext uri="{FF2B5EF4-FFF2-40B4-BE49-F238E27FC236}">
                <a16:creationId xmlns:a16="http://schemas.microsoft.com/office/drawing/2014/main" id="{391DF577-A602-A046-89A9-75E3969777C3}"/>
              </a:ext>
            </a:extLst>
          </p:cNvPr>
          <p:cNvSpPr txBox="1"/>
          <p:nvPr/>
        </p:nvSpPr>
        <p:spPr>
          <a:xfrm>
            <a:off x="8280400" y="3238819"/>
            <a:ext cx="1447800" cy="346377"/>
          </a:xfrm>
          <a:prstGeom prst="rect">
            <a:avLst/>
          </a:prstGeom>
          <a:noFill/>
        </p:spPr>
        <p:txBody>
          <a:bodyPr wrap="square" rtlCol="0">
            <a:spAutoFit/>
          </a:bodyPr>
          <a:lstStyle/>
          <a:p>
            <a:pPr>
              <a:lnSpc>
                <a:spcPts val="2133"/>
              </a:lnSpc>
              <a:spcAft>
                <a:spcPts val="800"/>
              </a:spcAft>
            </a:pPr>
            <a:r>
              <a:rPr lang="en-US" sz="1600" dirty="0">
                <a:latin typeface="IBM Plex Sans" charset="0"/>
                <a:ea typeface="IBM Plex Sans" charset="0"/>
                <a:cs typeface="IBM Plex Sans" charset="0"/>
              </a:rPr>
              <a:t>Kubernetes </a:t>
            </a:r>
          </a:p>
        </p:txBody>
      </p:sp>
      <p:sp>
        <p:nvSpPr>
          <p:cNvPr id="9" name="TextBox 8">
            <a:extLst>
              <a:ext uri="{FF2B5EF4-FFF2-40B4-BE49-F238E27FC236}">
                <a16:creationId xmlns:a16="http://schemas.microsoft.com/office/drawing/2014/main" id="{4E9416D8-AD70-D445-8393-FAD54CF77421}"/>
              </a:ext>
            </a:extLst>
          </p:cNvPr>
          <p:cNvSpPr txBox="1"/>
          <p:nvPr/>
        </p:nvSpPr>
        <p:spPr>
          <a:xfrm>
            <a:off x="8280400" y="1476114"/>
            <a:ext cx="1447800" cy="346377"/>
          </a:xfrm>
          <a:prstGeom prst="rect">
            <a:avLst/>
          </a:prstGeom>
          <a:noFill/>
        </p:spPr>
        <p:txBody>
          <a:bodyPr wrap="square" rtlCol="0">
            <a:spAutoFit/>
          </a:bodyPr>
          <a:lstStyle/>
          <a:p>
            <a:pPr>
              <a:lnSpc>
                <a:spcPts val="2133"/>
              </a:lnSpc>
              <a:spcAft>
                <a:spcPts val="800"/>
              </a:spcAft>
            </a:pPr>
            <a:r>
              <a:rPr lang="en-US" sz="1600" dirty="0">
                <a:latin typeface="IBM Plex Sans" charset="0"/>
                <a:ea typeface="IBM Plex Sans" charset="0"/>
                <a:cs typeface="IBM Plex Sans" charset="0"/>
              </a:rPr>
              <a:t>Tools </a:t>
            </a:r>
          </a:p>
        </p:txBody>
      </p:sp>
      <p:pic>
        <p:nvPicPr>
          <p:cNvPr id="12" name="Picture 11" descr="A picture containing drawing&#10;&#10;Description automatically generated">
            <a:extLst>
              <a:ext uri="{FF2B5EF4-FFF2-40B4-BE49-F238E27FC236}">
                <a16:creationId xmlns:a16="http://schemas.microsoft.com/office/drawing/2014/main" id="{D063A0A1-E5FC-EB4A-90FA-31F6679B38E5}"/>
              </a:ext>
            </a:extLst>
          </p:cNvPr>
          <p:cNvPicPr>
            <a:picLocks noChangeAspect="1"/>
          </p:cNvPicPr>
          <p:nvPr/>
        </p:nvPicPr>
        <p:blipFill>
          <a:blip r:embed="rId2"/>
          <a:stretch>
            <a:fillRect/>
          </a:stretch>
        </p:blipFill>
        <p:spPr>
          <a:xfrm>
            <a:off x="8629167" y="2005341"/>
            <a:ext cx="2975493" cy="1006057"/>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1F938C22-DD9B-464F-95D8-2F546DFE18F6}"/>
              </a:ext>
            </a:extLst>
          </p:cNvPr>
          <p:cNvPicPr>
            <a:picLocks noChangeAspect="1"/>
          </p:cNvPicPr>
          <p:nvPr/>
        </p:nvPicPr>
        <p:blipFill>
          <a:blip r:embed="rId3"/>
          <a:stretch>
            <a:fillRect/>
          </a:stretch>
        </p:blipFill>
        <p:spPr>
          <a:xfrm>
            <a:off x="8629167" y="3809223"/>
            <a:ext cx="2880727" cy="1204832"/>
          </a:xfrm>
          <a:prstGeom prst="rect">
            <a:avLst/>
          </a:prstGeom>
        </p:spPr>
      </p:pic>
      <p:pic>
        <p:nvPicPr>
          <p:cNvPr id="16" name="Picture 15" descr="A picture containing clock, drawing, table&#10;&#10;Description automatically generated">
            <a:extLst>
              <a:ext uri="{FF2B5EF4-FFF2-40B4-BE49-F238E27FC236}">
                <a16:creationId xmlns:a16="http://schemas.microsoft.com/office/drawing/2014/main" id="{600F8E3F-E1BF-8D47-90B3-F0AD68FCDBF1}"/>
              </a:ext>
            </a:extLst>
          </p:cNvPr>
          <p:cNvPicPr>
            <a:picLocks noChangeAspect="1"/>
          </p:cNvPicPr>
          <p:nvPr/>
        </p:nvPicPr>
        <p:blipFill>
          <a:blip r:embed="rId4"/>
          <a:stretch>
            <a:fillRect/>
          </a:stretch>
        </p:blipFill>
        <p:spPr>
          <a:xfrm>
            <a:off x="8534400" y="5706035"/>
            <a:ext cx="2975493" cy="788956"/>
          </a:xfrm>
          <a:prstGeom prst="rect">
            <a:avLst/>
          </a:prstGeom>
        </p:spPr>
      </p:pic>
      <p:pic>
        <p:nvPicPr>
          <p:cNvPr id="17" name="Picture 16">
            <a:extLst>
              <a:ext uri="{FF2B5EF4-FFF2-40B4-BE49-F238E27FC236}">
                <a16:creationId xmlns:a16="http://schemas.microsoft.com/office/drawing/2014/main" id="{DC0A8346-B19B-9045-8888-EA176F7E8B60}"/>
              </a:ext>
            </a:extLst>
          </p:cNvPr>
          <p:cNvPicPr>
            <a:picLocks noChangeAspect="1"/>
          </p:cNvPicPr>
          <p:nvPr/>
        </p:nvPicPr>
        <p:blipFill>
          <a:blip r:embed="rId5"/>
          <a:stretch>
            <a:fillRect/>
          </a:stretch>
        </p:blipFill>
        <p:spPr>
          <a:xfrm>
            <a:off x="6588367" y="3428999"/>
            <a:ext cx="1054100" cy="1017115"/>
          </a:xfrm>
          <a:prstGeom prst="rect">
            <a:avLst/>
          </a:prstGeom>
        </p:spPr>
      </p:pic>
      <p:pic>
        <p:nvPicPr>
          <p:cNvPr id="18" name="Picture 17">
            <a:extLst>
              <a:ext uri="{FF2B5EF4-FFF2-40B4-BE49-F238E27FC236}">
                <a16:creationId xmlns:a16="http://schemas.microsoft.com/office/drawing/2014/main" id="{94F2A652-2E81-8148-9A1C-C4D5A9EDD435}"/>
              </a:ext>
            </a:extLst>
          </p:cNvPr>
          <p:cNvPicPr>
            <a:picLocks noChangeAspect="1"/>
          </p:cNvPicPr>
          <p:nvPr/>
        </p:nvPicPr>
        <p:blipFill>
          <a:blip r:embed="rId6"/>
          <a:stretch>
            <a:fillRect/>
          </a:stretch>
        </p:blipFill>
        <p:spPr>
          <a:xfrm>
            <a:off x="4942965" y="5517558"/>
            <a:ext cx="1762635" cy="668252"/>
          </a:xfrm>
          <a:prstGeom prst="rect">
            <a:avLst/>
          </a:prstGeom>
        </p:spPr>
      </p:pic>
      <p:pic>
        <p:nvPicPr>
          <p:cNvPr id="22" name="Picture 21">
            <a:extLst>
              <a:ext uri="{FF2B5EF4-FFF2-40B4-BE49-F238E27FC236}">
                <a16:creationId xmlns:a16="http://schemas.microsoft.com/office/drawing/2014/main" id="{C7E2807F-3461-1D48-81D2-781045BE5533}"/>
              </a:ext>
            </a:extLst>
          </p:cNvPr>
          <p:cNvPicPr>
            <a:picLocks noChangeAspect="1"/>
          </p:cNvPicPr>
          <p:nvPr/>
        </p:nvPicPr>
        <p:blipFill>
          <a:blip r:embed="rId7"/>
          <a:stretch>
            <a:fillRect/>
          </a:stretch>
        </p:blipFill>
        <p:spPr>
          <a:xfrm>
            <a:off x="7024196" y="5246497"/>
            <a:ext cx="1112585" cy="939313"/>
          </a:xfrm>
          <a:prstGeom prst="rect">
            <a:avLst/>
          </a:prstGeom>
        </p:spPr>
      </p:pic>
      <p:pic>
        <p:nvPicPr>
          <p:cNvPr id="23" name="Picture 22">
            <a:extLst>
              <a:ext uri="{FF2B5EF4-FFF2-40B4-BE49-F238E27FC236}">
                <a16:creationId xmlns:a16="http://schemas.microsoft.com/office/drawing/2014/main" id="{796619B5-5DC7-5B4D-922B-A03A0F105144}"/>
              </a:ext>
            </a:extLst>
          </p:cNvPr>
          <p:cNvPicPr>
            <a:picLocks noChangeAspect="1"/>
          </p:cNvPicPr>
          <p:nvPr/>
        </p:nvPicPr>
        <p:blipFill>
          <a:blip r:embed="rId8"/>
          <a:stretch>
            <a:fillRect/>
          </a:stretch>
        </p:blipFill>
        <p:spPr>
          <a:xfrm>
            <a:off x="6461776" y="1844092"/>
            <a:ext cx="1474205" cy="528192"/>
          </a:xfrm>
          <a:prstGeom prst="rect">
            <a:avLst/>
          </a:prstGeom>
        </p:spPr>
      </p:pic>
    </p:spTree>
    <p:extLst>
      <p:ext uri="{BB962C8B-B14F-4D97-AF65-F5344CB8AC3E}">
        <p14:creationId xmlns:p14="http://schemas.microsoft.com/office/powerpoint/2010/main" val="367771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C44B9-9C7A-9147-9AB2-5508CA1C941A}"/>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DB586AE8-C837-9B48-B7CE-00FD0CA31234}"/>
              </a:ext>
            </a:extLst>
          </p:cNvPr>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a:extLst>
              <a:ext uri="{FF2B5EF4-FFF2-40B4-BE49-F238E27FC236}">
                <a16:creationId xmlns:a16="http://schemas.microsoft.com/office/drawing/2014/main" id="{C784F6E0-9F9E-C948-9952-026106EC52D6}"/>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5" name="Text Placeholder 4">
            <a:extLst>
              <a:ext uri="{FF2B5EF4-FFF2-40B4-BE49-F238E27FC236}">
                <a16:creationId xmlns:a16="http://schemas.microsoft.com/office/drawing/2014/main" id="{93511FFD-294A-F643-A037-E59FDB8B09EA}"/>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7DCB16D0-8902-2F41-BCD6-EB5817C1951A}"/>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4292F12E-4704-B340-8E22-1E602B928BCE}"/>
              </a:ext>
            </a:extLst>
          </p:cNvPr>
          <p:cNvPicPr>
            <a:picLocks noChangeAspect="1"/>
          </p:cNvPicPr>
          <p:nvPr/>
        </p:nvPicPr>
        <p:blipFill>
          <a:blip r:embed="rId3"/>
          <a:stretch>
            <a:fillRect/>
          </a:stretch>
        </p:blipFill>
        <p:spPr>
          <a:xfrm>
            <a:off x="-666496" y="0"/>
            <a:ext cx="13082861" cy="7215632"/>
          </a:xfrm>
          <a:prstGeom prst="rect">
            <a:avLst/>
          </a:prstGeom>
        </p:spPr>
      </p:pic>
    </p:spTree>
    <p:extLst>
      <p:ext uri="{BB962C8B-B14F-4D97-AF65-F5344CB8AC3E}">
        <p14:creationId xmlns:p14="http://schemas.microsoft.com/office/powerpoint/2010/main" val="1517224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1414</Words>
  <Application>Microsoft Macintosh PowerPoint</Application>
  <PresentationFormat>Widescreen</PresentationFormat>
  <Paragraphs>355</Paragraphs>
  <Slides>52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Calibri</vt:lpstr>
      <vt:lpstr>Calibri Light</vt:lpstr>
      <vt:lpstr>IBM Plex Mono</vt:lpstr>
      <vt:lpstr>IBM Plex Sans</vt:lpstr>
      <vt:lpstr>Overpass</vt:lpstr>
      <vt:lpstr>Proxima Nova</vt:lpstr>
      <vt:lpstr>Roboto</vt:lpstr>
      <vt:lpstr>Office Theme</vt:lpstr>
      <vt:lpstr>PowerPoint Presentation</vt:lpstr>
      <vt:lpstr>PowerPoint Presentation</vt:lpstr>
      <vt:lpstr>  Move &amp; Modernize apps - Docker,k8s,OpenShift  —           </vt:lpstr>
      <vt:lpstr>PowerPoint Presentation</vt:lpstr>
      <vt:lpstr>PowerPoint Presentation</vt:lpstr>
      <vt:lpstr>PowerPoint Presentation</vt:lpstr>
      <vt:lpstr>OpenShift </vt:lpstr>
      <vt:lpstr>What is OpenShift?</vt:lpstr>
      <vt:lpstr>PowerPoint Presentation</vt:lpstr>
      <vt:lpstr>Tools</vt:lpstr>
      <vt:lpstr>Kubernetes / k8s : Pre-requisite</vt:lpstr>
      <vt:lpstr>Containers</vt:lpstr>
      <vt:lpstr>Why do you need containers?</vt:lpstr>
      <vt:lpstr>Why do you need containers?</vt:lpstr>
      <vt:lpstr>Why do you need containers?</vt:lpstr>
      <vt:lpstr>Why do you need containers?</vt:lpstr>
      <vt:lpstr>Why do you need containers?</vt:lpstr>
      <vt:lpstr>Add layer</vt:lpstr>
      <vt:lpstr>Container </vt:lpstr>
      <vt:lpstr>What Container can do?</vt:lpstr>
      <vt:lpstr>What are containers?</vt:lpstr>
      <vt:lpstr>How Containers differ from VMs ?</vt:lpstr>
      <vt:lpstr>Docker </vt:lpstr>
      <vt:lpstr>Docker Components</vt:lpstr>
      <vt:lpstr>What is K8s?</vt:lpstr>
      <vt:lpstr>OpenShift Components</vt:lpstr>
      <vt:lpstr>PowerPoint Presentation</vt:lpstr>
      <vt:lpstr>   Kubernetes &amp; Openshift : What’s the difference             </vt:lpstr>
      <vt:lpstr>PowerPoint Presentation</vt:lpstr>
      <vt:lpstr>PowerPoint Presentation</vt:lpstr>
      <vt:lpstr>PowerPoint Presentation</vt:lpstr>
      <vt:lpstr>   Web Console walkthrough oc CLI walkthroguh What is a project?  What is a Route? Creating a Route Scaling an app, self-healing Logging applications </vt:lpstr>
      <vt:lpstr>    Web Console Walkthrough             </vt:lpstr>
      <vt:lpstr>    CLI Walkthrough             </vt:lpstr>
      <vt:lpstr>PowerPoint Presentation</vt:lpstr>
      <vt:lpstr>PowerPoint Presentation</vt:lpstr>
      <vt:lpstr>More Details</vt:lpstr>
      <vt:lpstr>Projects</vt:lpstr>
      <vt:lpstr>Projects</vt:lpstr>
      <vt:lpstr>Isolation with Projects</vt:lpstr>
      <vt:lpstr>PowerPoint Presentation</vt:lpstr>
      <vt:lpstr>Understanding Routes</vt:lpstr>
      <vt:lpstr>Scale</vt:lpstr>
      <vt:lpstr>Scale ( Contd..)</vt:lpstr>
      <vt:lpstr>PowerPoint Presentation</vt:lpstr>
      <vt:lpstr>IBM Containerized Software's on OpenShift Container Platform</vt:lpstr>
      <vt:lpstr>PowerPoint Presentation</vt:lpstr>
      <vt:lpstr>PowerPoint Presentation</vt:lpstr>
      <vt:lpstr>PowerPoint Presentation</vt:lpstr>
      <vt:lpstr>PowerPoint Presentation</vt:lpstr>
      <vt:lpstr>Lab1 Time!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Ishani Pandey</dc:creator>
  <cp:lastModifiedBy>Ritu Maheshwari</cp:lastModifiedBy>
  <cp:revision>16</cp:revision>
  <dcterms:created xsi:type="dcterms:W3CDTF">2020-06-03T16:59:11Z</dcterms:created>
  <dcterms:modified xsi:type="dcterms:W3CDTF">2020-09-09T15:53:02Z</dcterms:modified>
</cp:coreProperties>
</file>